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s/slide169.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147.xml" ContentType="application/vnd.openxmlformats-officedocument.presentationml.slide+xml"/>
  <Override PartName="/ppt/slides/slide158.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Layouts/slideLayout12.xml" ContentType="application/vnd.openxmlformats-officedocument.presentationml.slideLayout+xml"/>
  <Override PartName="/ppt/slides/slide139.xml" ContentType="application/vnd.openxmlformats-officedocument.presentationml.slide+xml"/>
  <Override PartName="/ppt/slides/slide157.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7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 id="399" r:id="rId145"/>
    <p:sldId id="400" r:id="rId146"/>
    <p:sldId id="401" r:id="rId147"/>
    <p:sldId id="402" r:id="rId148"/>
    <p:sldId id="403" r:id="rId149"/>
    <p:sldId id="404" r:id="rId150"/>
    <p:sldId id="405" r:id="rId151"/>
    <p:sldId id="406" r:id="rId152"/>
    <p:sldId id="407" r:id="rId153"/>
    <p:sldId id="408" r:id="rId154"/>
    <p:sldId id="409" r:id="rId155"/>
    <p:sldId id="410" r:id="rId156"/>
    <p:sldId id="411" r:id="rId157"/>
    <p:sldId id="412" r:id="rId158"/>
    <p:sldId id="413" r:id="rId159"/>
    <p:sldId id="414" r:id="rId160"/>
    <p:sldId id="415" r:id="rId161"/>
    <p:sldId id="416" r:id="rId162"/>
    <p:sldId id="417" r:id="rId163"/>
    <p:sldId id="418" r:id="rId164"/>
    <p:sldId id="419" r:id="rId165"/>
    <p:sldId id="420" r:id="rId166"/>
    <p:sldId id="421" r:id="rId167"/>
    <p:sldId id="422" r:id="rId168"/>
    <p:sldId id="423" r:id="rId169"/>
    <p:sldId id="424" r:id="rId170"/>
    <p:sldId id="425" r:id="rId171"/>
    <p:sldId id="426" r:id="rId17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0" d="100"/>
          <a:sy n="80" d="100"/>
        </p:scale>
        <p:origin x="-159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viewProps" Target="viewProps.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slide" Target="slides/slide168.xml"/><Relationship Id="rId177"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BDFE76-66FF-4B46-B735-6B4691CD9437}" type="datetimeFigureOut">
              <a:rPr lang="zh-CN" altLang="en-US" smtClean="0"/>
              <a:t>2018/9/6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EFA1B8-7E1F-4979-8DA2-D37BF371F58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a:noFill/>
          <a:ln>
            <a:miter lim="800000"/>
            <a:headEnd/>
            <a:tailEnd/>
          </a:ln>
        </p:spPr>
        <p:txBody>
          <a:bodyPr/>
          <a:lstStyle/>
          <a:p>
            <a:fld id="{7D4426BC-D7BD-4082-AC77-D73804277359}" type="slidenum">
              <a:rPr lang="en-US" altLang="zh-CN">
                <a:latin typeface="Arial" charset="0"/>
              </a:rPr>
              <a:pPr/>
              <a:t>3</a:t>
            </a:fld>
            <a:endParaRPr lang="en-US" altLang="zh-CN">
              <a:latin typeface="Arial" charset="0"/>
            </a:endParaRPr>
          </a:p>
        </p:txBody>
      </p:sp>
      <p:sp>
        <p:nvSpPr>
          <p:cNvPr id="257027" name="Rectangle 2"/>
          <p:cNvSpPr>
            <a:spLocks noRot="1" noChangeArrowheads="1" noTextEdit="1"/>
          </p:cNvSpPr>
          <p:nvPr>
            <p:ph type="sldImg"/>
          </p:nvPr>
        </p:nvSpPr>
        <p:spPr>
          <a:ln/>
        </p:spPr>
      </p:sp>
      <p:sp>
        <p:nvSpPr>
          <p:cNvPr id="257028" name="Rectangle 3"/>
          <p:cNvSpPr>
            <a:spLocks noGrp="1" noChangeArrowheads="1"/>
          </p:cNvSpPr>
          <p:nvPr>
            <p:ph type="body" idx="1"/>
          </p:nvPr>
        </p:nvSpPr>
        <p:spPr>
          <a:noFill/>
        </p:spPr>
        <p:txBody>
          <a:bodyPr/>
          <a:lstStyle/>
          <a:p>
            <a:pPr eaLnBrk="1" hangingPunct="1"/>
            <a:r>
              <a:rPr lang="zh-CN" altLang="en-US" smtClean="0">
                <a:latin typeface="Arial" charset="0"/>
              </a:rPr>
              <a:t>板书补充：人类从精神上掌握世界的三大方式、艺术媒介决定论思想、影视语言“金三角”</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Ref idx="1001">
        <a:schemeClr val="bg1"/>
      </p:bgRef>
    </p:bg>
    <p:spTree>
      <p:nvGrpSpPr>
        <p:cNvPr id="1" name=""/>
        <p:cNvGrpSpPr/>
        <p:nvPr/>
      </p:nvGrpSpPr>
      <p:grpSpPr>
        <a:xfrm>
          <a:off x="0" y="0"/>
          <a:ext cx="0" cy="0"/>
          <a:chOff x="0" y="0"/>
          <a:chExt cx="0" cy="0"/>
        </a:xfrm>
      </p:grpSpPr>
      <p:sp>
        <p:nvSpPr>
          <p:cNvPr id="8" name="标题 7"/>
          <p:cNvSpPr>
            <a:spLocks noGrp="1"/>
          </p:cNvSpPr>
          <p:nvPr>
            <p:ph type="ctrTitle"/>
          </p:nvPr>
        </p:nvSpPr>
        <p:spPr>
          <a:xfrm>
            <a:off x="2286000" y="3124200"/>
            <a:ext cx="6172200" cy="1894362"/>
          </a:xfrm>
        </p:spPr>
        <p:txBody>
          <a:bodyPr/>
          <a:lstStyle>
            <a:lvl1pPr>
              <a:defRPr b="1"/>
            </a:lvl1pPr>
          </a:lstStyle>
          <a:p>
            <a:r>
              <a:rPr kumimoji="0" lang="zh-CN" altLang="en-US" smtClean="0"/>
              <a:t>单击此处编辑母版标题样式</a:t>
            </a:r>
            <a:endParaRPr kumimoji="0" lang="en-US"/>
          </a:p>
        </p:txBody>
      </p:sp>
      <p:sp>
        <p:nvSpPr>
          <p:cNvPr id="9" name="副标题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28" name="日期占位符 27"/>
          <p:cNvSpPr>
            <a:spLocks noGrp="1"/>
          </p:cNvSpPr>
          <p:nvPr>
            <p:ph type="dt" sz="half" idx="10"/>
          </p:nvPr>
        </p:nvSpPr>
        <p:spPr bwMode="auto">
          <a:xfrm rot="5400000">
            <a:off x="7764621" y="1174097"/>
            <a:ext cx="2286000" cy="381000"/>
          </a:xfrm>
        </p:spPr>
        <p:txBody>
          <a:bodyPr/>
          <a:lstStyle/>
          <a:p>
            <a:fld id="{530820CF-B880-4189-942D-D702A7CBA730}" type="datetimeFigureOut">
              <a:rPr lang="zh-CN" altLang="en-US" smtClean="0"/>
              <a:pPr/>
              <a:t>2018/9/6</a:t>
            </a:fld>
            <a:endParaRPr lang="zh-CN" altLang="en-US"/>
          </a:p>
        </p:txBody>
      </p:sp>
      <p:sp>
        <p:nvSpPr>
          <p:cNvPr id="17" name="页脚占位符 16"/>
          <p:cNvSpPr>
            <a:spLocks noGrp="1"/>
          </p:cNvSpPr>
          <p:nvPr>
            <p:ph type="ftr" sz="quarter" idx="11"/>
          </p:nvPr>
        </p:nvSpPr>
        <p:spPr bwMode="auto">
          <a:xfrm rot="5400000">
            <a:off x="7077269" y="4181669"/>
            <a:ext cx="3657600" cy="384048"/>
          </a:xfrm>
        </p:spPr>
        <p:txBody>
          <a:bodyPr/>
          <a:lstStyle/>
          <a:p>
            <a:endParaRPr lang="zh-CN" altLang="en-US"/>
          </a:p>
        </p:txBody>
      </p:sp>
      <p:sp>
        <p:nvSpPr>
          <p:cNvPr id="10" name="矩形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矩形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矩形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接连接符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直接连接符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直接连接符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接连接符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接连接符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直接连接符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矩形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椭圆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椭圆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椭圆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椭圆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椭圆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灯片编号占位符 28"/>
          <p:cNvSpPr>
            <a:spLocks noGrp="1"/>
          </p:cNvSpPr>
          <p:nvPr>
            <p:ph type="sldNum" sz="quarter" idx="12"/>
          </p:nvPr>
        </p:nvSpPr>
        <p:spPr bwMode="auto">
          <a:xfrm>
            <a:off x="1325544" y="4928702"/>
            <a:ext cx="609600" cy="517524"/>
          </a:xfrm>
        </p:spPr>
        <p:txBody>
          <a:bodyPr/>
          <a:lstStyle/>
          <a:p>
            <a:fld id="{0C913308-F349-4B6D-A68A-DD1791B4A57B}"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2018/9/6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9"/>
            <a:ext cx="1676400" cy="5851525"/>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38"/>
            <a:ext cx="6019800" cy="5851525"/>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2018/9/6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600200"/>
            <a:ext cx="8229600" cy="4525963"/>
          </a:xfrm>
        </p:spPr>
        <p:txBody>
          <a:bodyPr/>
          <a:lstStyle/>
          <a:p>
            <a:pPr lvl="0"/>
            <a:endParaRPr lang="zh-CN"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3D02DE39-01AB-4EA1-9846-4870CD94710D}" type="slidenum">
              <a:rPr lang="en-US" altLang="zh-CN"/>
              <a:pPr>
                <a:defRPr/>
              </a:pPr>
              <a:t>‹#›</a:t>
            </a:fld>
            <a:endParaRPr lang="en-US" altLang="zh-CN"/>
          </a:p>
        </p:txBody>
      </p:sp>
    </p:spTree>
  </p:cSld>
  <p:clrMapOvr>
    <a:masterClrMapping/>
  </p:clrMapOvr>
  <p:transition spd="med">
    <p:pull dir="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D5C19264-F20D-4892-8EA8-32A26128CAAF}" type="slidenum">
              <a:rPr lang="en-US" altLang="zh-CN"/>
              <a:pPr>
                <a:defRPr/>
              </a:pPr>
              <a:t>‹#›</a:t>
            </a:fld>
            <a:endParaRPr lang="en-US" altLang="zh-CN"/>
          </a:p>
        </p:txBody>
      </p:sp>
    </p:spTree>
  </p:cSld>
  <p:clrMapOvr>
    <a:masterClrMapping/>
  </p:clrMapOvr>
  <p:transition spd="med">
    <p:pull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8" name="内容占位符 7"/>
          <p:cNvSpPr>
            <a:spLocks noGrp="1"/>
          </p:cNvSpPr>
          <p:nvPr>
            <p:ph sz="quarter" idx="1"/>
          </p:nvPr>
        </p:nvSpPr>
        <p:spPr>
          <a:xfrm>
            <a:off x="457200" y="1600200"/>
            <a:ext cx="7467600" cy="4873752"/>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4"/>
          </p:nvPr>
        </p:nvSpPr>
        <p:spPr/>
        <p:txBody>
          <a:bodyPr rtlCol="0"/>
          <a:lstStyle/>
          <a:p>
            <a:fld id="{530820CF-B880-4189-942D-D702A7CBA730}" type="datetimeFigureOut">
              <a:rPr lang="zh-CN" altLang="en-US" smtClean="0"/>
              <a:pPr/>
              <a:t>2018/9/6</a:t>
            </a:fld>
            <a:endParaRPr lang="zh-CN" altLang="en-US"/>
          </a:p>
        </p:txBody>
      </p:sp>
      <p:sp>
        <p:nvSpPr>
          <p:cNvPr id="9" name="灯片编号占位符 8"/>
          <p:cNvSpPr>
            <a:spLocks noGrp="1"/>
          </p:cNvSpPr>
          <p:nvPr>
            <p:ph type="sldNum" sz="quarter" idx="15"/>
          </p:nvPr>
        </p:nvSpPr>
        <p:spPr/>
        <p:txBody>
          <a:bodyPr rtlCol="0"/>
          <a:lstStyle/>
          <a:p>
            <a:fld id="{0C913308-F349-4B6D-A68A-DD1791B4A57B}" type="slidenum">
              <a:rPr lang="zh-CN" altLang="en-US" smtClean="0"/>
              <a:pPr/>
              <a:t>‹#›</a:t>
            </a:fld>
            <a:endParaRPr lang="zh-CN" altLang="en-US"/>
          </a:p>
        </p:txBody>
      </p:sp>
      <p:sp>
        <p:nvSpPr>
          <p:cNvPr id="10" name="页脚占位符 9"/>
          <p:cNvSpPr>
            <a:spLocks noGrp="1"/>
          </p:cNvSpPr>
          <p:nvPr>
            <p:ph type="ftr" sz="quarter" idx="16"/>
          </p:nvPr>
        </p:nvSpPr>
        <p:spPr/>
        <p:txBody>
          <a:bodyPr rtlCol="0"/>
          <a:lstStyle/>
          <a:p>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1">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2286000" y="2895600"/>
            <a:ext cx="6172200" cy="2053590"/>
          </a:xfrm>
        </p:spPr>
        <p:txBody>
          <a:bodyPr/>
          <a:lstStyle>
            <a:lvl1pPr algn="l">
              <a:buNone/>
              <a:defRPr sz="3000" b="1" cap="small" baseline="0"/>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bwMode="auto">
          <a:xfrm rot="5400000">
            <a:off x="7763256" y="1170432"/>
            <a:ext cx="2286000" cy="381000"/>
          </a:xfrm>
        </p:spPr>
        <p:txBody>
          <a:bodyPr/>
          <a:lstStyle/>
          <a:p>
            <a:fld id="{530820CF-B880-4189-942D-D702A7CBA730}" type="datetimeFigureOut">
              <a:rPr lang="zh-CN" altLang="en-US" smtClean="0"/>
              <a:pPr/>
              <a:t>2018/9/6</a:t>
            </a:fld>
            <a:endParaRPr lang="zh-CN" altLang="en-US"/>
          </a:p>
        </p:txBody>
      </p:sp>
      <p:sp>
        <p:nvSpPr>
          <p:cNvPr id="5" name="页脚占位符 4"/>
          <p:cNvSpPr>
            <a:spLocks noGrp="1"/>
          </p:cNvSpPr>
          <p:nvPr>
            <p:ph type="ftr" sz="quarter" idx="11"/>
          </p:nvPr>
        </p:nvSpPr>
        <p:spPr bwMode="auto">
          <a:xfrm rot="5400000">
            <a:off x="7077456" y="4178808"/>
            <a:ext cx="3657600" cy="384048"/>
          </a:xfrm>
        </p:spPr>
        <p:txBody>
          <a:bodyPr/>
          <a:lstStyle/>
          <a:p>
            <a:endParaRPr lang="zh-CN" altLang="en-US"/>
          </a:p>
        </p:txBody>
      </p:sp>
      <p:sp>
        <p:nvSpPr>
          <p:cNvPr id="9" name="矩形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接连接符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直接连接符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接连接符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接连接符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直接连接符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矩形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椭圆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椭圆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椭圆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椭圆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椭圆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直接连接符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灯片编号占位符 5"/>
          <p:cNvSpPr>
            <a:spLocks noGrp="1"/>
          </p:cNvSpPr>
          <p:nvPr>
            <p:ph type="sldNum" sz="quarter" idx="12"/>
          </p:nvPr>
        </p:nvSpPr>
        <p:spPr bwMode="auto">
          <a:xfrm>
            <a:off x="1340616" y="4928702"/>
            <a:ext cx="609600" cy="517524"/>
          </a:xfrm>
        </p:spPr>
        <p:txBody>
          <a:bodyPr/>
          <a:lstStyle/>
          <a:p>
            <a:fld id="{0C913308-F349-4B6D-A68A-DD1791B4A57B}" type="slidenum">
              <a:rPr lang="zh-CN" altLang="en-US" smtClean="0"/>
              <a:pPr/>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2018/9/6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9" name="内容占位符 8"/>
          <p:cNvSpPr>
            <a:spLocks noGrp="1"/>
          </p:cNvSpPr>
          <p:nvPr>
            <p:ph sz="quarter" idx="1"/>
          </p:nvPr>
        </p:nvSpPr>
        <p:spPr>
          <a:xfrm>
            <a:off x="457200" y="1600200"/>
            <a:ext cx="3657600" cy="457200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1" name="内容占位符 10"/>
          <p:cNvSpPr>
            <a:spLocks noGrp="1"/>
          </p:cNvSpPr>
          <p:nvPr>
            <p:ph sz="quarter" idx="2"/>
          </p:nvPr>
        </p:nvSpPr>
        <p:spPr>
          <a:xfrm>
            <a:off x="4270248" y="1600200"/>
            <a:ext cx="3657600" cy="457200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7543800" cy="1143000"/>
          </a:xfrm>
        </p:spPr>
        <p:txBody>
          <a:bodyPr anchor="b"/>
          <a:lstStyle>
            <a:lvl1pPr>
              <a:defRPr/>
            </a:lvl1pPr>
          </a:lstStyle>
          <a:p>
            <a:r>
              <a:rPr kumimoji="0" lang="zh-CN" altLang="en-US" smtClean="0"/>
              <a:t>单击此处编辑母版标题样式</a:t>
            </a:r>
            <a:endParaRPr kumimoji="0" 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2018/9/6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11" name="内容占位符 10"/>
          <p:cNvSpPr>
            <a:spLocks noGrp="1"/>
          </p:cNvSpPr>
          <p:nvPr>
            <p:ph sz="quarter" idx="2"/>
          </p:nvPr>
        </p:nvSpPr>
        <p:spPr>
          <a:xfrm>
            <a:off x="457200" y="2362200"/>
            <a:ext cx="3657600" cy="388620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3" name="内容占位符 12"/>
          <p:cNvSpPr>
            <a:spLocks noGrp="1"/>
          </p:cNvSpPr>
          <p:nvPr>
            <p:ph sz="quarter" idx="4"/>
          </p:nvPr>
        </p:nvSpPr>
        <p:spPr>
          <a:xfrm>
            <a:off x="4371975" y="2362200"/>
            <a:ext cx="3657600" cy="388620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2" name="文本占位符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zh-CN" altLang="en-US" smtClean="0"/>
              <a:t>单击此处编辑母版文本样式</a:t>
            </a:r>
          </a:p>
        </p:txBody>
      </p:sp>
      <p:sp>
        <p:nvSpPr>
          <p:cNvPr id="14" name="文本占位符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zh-CN" altLang="en-US" smtClean="0"/>
              <a:t>单击此处编辑母版文本样式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6" name="日期占位符 5"/>
          <p:cNvSpPr>
            <a:spLocks noGrp="1"/>
          </p:cNvSpPr>
          <p:nvPr>
            <p:ph type="dt" sz="half" idx="10"/>
          </p:nvPr>
        </p:nvSpPr>
        <p:spPr/>
        <p:txBody>
          <a:bodyPr rtlCol="0"/>
          <a:lstStyle/>
          <a:p>
            <a:fld id="{530820CF-B880-4189-942D-D702A7CBA730}" type="datetimeFigureOut">
              <a:rPr lang="zh-CN" altLang="en-US" smtClean="0"/>
              <a:pPr/>
              <a:t>2018/9/6</a:t>
            </a:fld>
            <a:endParaRPr lang="zh-CN" altLang="en-US"/>
          </a:p>
        </p:txBody>
      </p:sp>
      <p:sp>
        <p:nvSpPr>
          <p:cNvPr id="7" name="灯片编号占位符 6"/>
          <p:cNvSpPr>
            <a:spLocks noGrp="1"/>
          </p:cNvSpPr>
          <p:nvPr>
            <p:ph type="sldNum" sz="quarter" idx="11"/>
          </p:nvPr>
        </p:nvSpPr>
        <p:spPr/>
        <p:txBody>
          <a:bodyPr rtlCol="0"/>
          <a:lstStyle/>
          <a:p>
            <a:fld id="{0C913308-F349-4B6D-A68A-DD1791B4A57B}" type="slidenum">
              <a:rPr lang="zh-CN" altLang="en-US" smtClean="0"/>
              <a:pPr/>
              <a:t>‹#›</a:t>
            </a:fld>
            <a:endParaRPr lang="zh-CN" altLang="en-US"/>
          </a:p>
        </p:txBody>
      </p:sp>
      <p:sp>
        <p:nvSpPr>
          <p:cNvPr id="8" name="页脚占位符 7"/>
          <p:cNvSpPr>
            <a:spLocks noGrp="1"/>
          </p:cNvSpPr>
          <p:nvPr>
            <p:ph type="ftr" sz="quarter" idx="12"/>
          </p:nvPr>
        </p:nvSpPr>
        <p:spPr/>
        <p:txBody>
          <a:bodyPr rtlCol="0"/>
          <a:lstStyle/>
          <a:p>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2018/9/6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bg>
      <p:bgRef idx="1001">
        <a:schemeClr val="bg1"/>
      </p:bgRef>
    </p:bg>
    <p:spTree>
      <p:nvGrpSpPr>
        <p:cNvPr id="1" name=""/>
        <p:cNvGrpSpPr/>
        <p:nvPr/>
      </p:nvGrpSpPr>
      <p:grpSpPr>
        <a:xfrm>
          <a:off x="0" y="0"/>
          <a:ext cx="0" cy="0"/>
          <a:chOff x="0" y="0"/>
          <a:chExt cx="0" cy="0"/>
        </a:xfrm>
      </p:grpSpPr>
      <p:sp>
        <p:nvSpPr>
          <p:cNvPr id="10" name="直接连接符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标题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zh-CN" altLang="en-US" smtClean="0"/>
              <a:t>单击此处编辑母版文本样式</a:t>
            </a:r>
          </a:p>
        </p:txBody>
      </p:sp>
      <p:sp>
        <p:nvSpPr>
          <p:cNvPr id="8" name="直接连接符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直接连接符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直接连接符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矩形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接连接符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椭圆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内容占位符 17"/>
          <p:cNvSpPr>
            <a:spLocks noGrp="1"/>
          </p:cNvSpPr>
          <p:nvPr>
            <p:ph sz="quarter" idx="1"/>
          </p:nvPr>
        </p:nvSpPr>
        <p:spPr>
          <a:xfrm>
            <a:off x="304800" y="274320"/>
            <a:ext cx="5638800" cy="6327648"/>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21" name="日期占位符 20"/>
          <p:cNvSpPr>
            <a:spLocks noGrp="1"/>
          </p:cNvSpPr>
          <p:nvPr>
            <p:ph type="dt" sz="half" idx="14"/>
          </p:nvPr>
        </p:nvSpPr>
        <p:spPr/>
        <p:txBody>
          <a:bodyPr rtlCol="0"/>
          <a:lstStyle/>
          <a:p>
            <a:fld id="{530820CF-B880-4189-942D-D702A7CBA730}" type="datetimeFigureOut">
              <a:rPr lang="zh-CN" altLang="en-US" smtClean="0"/>
              <a:pPr/>
              <a:t>2018/9/6</a:t>
            </a:fld>
            <a:endParaRPr lang="zh-CN" altLang="en-US"/>
          </a:p>
        </p:txBody>
      </p:sp>
      <p:sp>
        <p:nvSpPr>
          <p:cNvPr id="22" name="灯片编号占位符 21"/>
          <p:cNvSpPr>
            <a:spLocks noGrp="1"/>
          </p:cNvSpPr>
          <p:nvPr>
            <p:ph type="sldNum" sz="quarter" idx="15"/>
          </p:nvPr>
        </p:nvSpPr>
        <p:spPr/>
        <p:txBody>
          <a:bodyPr rtlCol="0"/>
          <a:lstStyle/>
          <a:p>
            <a:fld id="{0C913308-F349-4B6D-A68A-DD1791B4A57B}" type="slidenum">
              <a:rPr lang="zh-CN" altLang="en-US" smtClean="0"/>
              <a:pPr/>
              <a:t>‹#›</a:t>
            </a:fld>
            <a:endParaRPr lang="zh-CN" altLang="en-US"/>
          </a:p>
        </p:txBody>
      </p:sp>
      <p:sp>
        <p:nvSpPr>
          <p:cNvPr id="23" name="页脚占位符 22"/>
          <p:cNvSpPr>
            <a:spLocks noGrp="1"/>
          </p:cNvSpPr>
          <p:nvPr>
            <p:ph type="ftr" sz="quarter" idx="16"/>
          </p:nvPr>
        </p:nvSpPr>
        <p:spPr/>
        <p:txBody>
          <a:bodyPr rtlCol="0"/>
          <a:lstStyle/>
          <a:p>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9" name="直接连接符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椭圆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标题 1"/>
          <p:cNvSpPr>
            <a:spLocks noGrp="1"/>
          </p:cNvSpPr>
          <p:nvPr>
            <p:ph type="title"/>
          </p:nvPr>
        </p:nvSpPr>
        <p:spPr>
          <a:xfrm rot="5400000">
            <a:off x="3350133" y="3200400"/>
            <a:ext cx="6309360" cy="457200"/>
          </a:xfrm>
        </p:spPr>
        <p:txBody>
          <a:bodyPr anchor="b"/>
          <a:lstStyle>
            <a:lvl1pPr algn="l">
              <a:buNone/>
              <a:defRPr sz="2000" b="1"/>
            </a:lvl1pPr>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zh-CN" altLang="en-US" smtClean="0"/>
              <a:t>单击图标添加图片</a:t>
            </a:r>
            <a:endParaRPr kumimoji="0" lang="en-US" dirty="0"/>
          </a:p>
        </p:txBody>
      </p:sp>
      <p:sp>
        <p:nvSpPr>
          <p:cNvPr id="4" name="文本占位符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p>
        </p:txBody>
      </p:sp>
      <p:sp>
        <p:nvSpPr>
          <p:cNvPr id="10" name="直接连接符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矩形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直接连接符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直接连接符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直接连接符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日期占位符 16"/>
          <p:cNvSpPr>
            <a:spLocks noGrp="1"/>
          </p:cNvSpPr>
          <p:nvPr>
            <p:ph type="dt" sz="half" idx="10"/>
          </p:nvPr>
        </p:nvSpPr>
        <p:spPr/>
        <p:txBody>
          <a:bodyPr rtlCol="0"/>
          <a:lstStyle/>
          <a:p>
            <a:fld id="{530820CF-B880-4189-942D-D702A7CBA730}" type="datetimeFigureOut">
              <a:rPr lang="zh-CN" altLang="en-US" smtClean="0"/>
              <a:pPr/>
              <a:t>2018/9/6</a:t>
            </a:fld>
            <a:endParaRPr lang="zh-CN" altLang="en-US"/>
          </a:p>
        </p:txBody>
      </p:sp>
      <p:sp>
        <p:nvSpPr>
          <p:cNvPr id="18" name="灯片编号占位符 17"/>
          <p:cNvSpPr>
            <a:spLocks noGrp="1"/>
          </p:cNvSpPr>
          <p:nvPr>
            <p:ph type="sldNum" sz="quarter" idx="11"/>
          </p:nvPr>
        </p:nvSpPr>
        <p:spPr/>
        <p:txBody>
          <a:bodyPr rtlCol="0"/>
          <a:lstStyle/>
          <a:p>
            <a:fld id="{0C913308-F349-4B6D-A68A-DD1791B4A57B}" type="slidenum">
              <a:rPr lang="zh-CN" altLang="en-US" smtClean="0"/>
              <a:pPr/>
              <a:t>‹#›</a:t>
            </a:fld>
            <a:endParaRPr lang="zh-CN" altLang="en-US"/>
          </a:p>
        </p:txBody>
      </p:sp>
      <p:sp>
        <p:nvSpPr>
          <p:cNvPr id="21" name="页脚占位符 20"/>
          <p:cNvSpPr>
            <a:spLocks noGrp="1"/>
          </p:cNvSpPr>
          <p:nvPr>
            <p:ph type="ftr" sz="quarter" idx="12"/>
          </p:nvPr>
        </p:nvSpPr>
        <p:spPr/>
        <p:txBody>
          <a:bodyPr rtlCol="0"/>
          <a:lstStyle/>
          <a:p>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直接连接符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标题占位符 21"/>
          <p:cNvSpPr>
            <a:spLocks noGrp="1"/>
          </p:cNvSpPr>
          <p:nvPr>
            <p:ph type="title"/>
          </p:nvPr>
        </p:nvSpPr>
        <p:spPr>
          <a:xfrm>
            <a:off x="457200" y="274638"/>
            <a:ext cx="7467600" cy="1143000"/>
          </a:xfrm>
          <a:prstGeom prst="rect">
            <a:avLst/>
          </a:prstGeom>
        </p:spPr>
        <p:txBody>
          <a:bodyPr vert="horz" anchor="b">
            <a:normAutofit/>
          </a:bodyPr>
          <a:lstStyle/>
          <a:p>
            <a:r>
              <a:rPr kumimoji="0" lang="zh-CN" altLang="en-US" smtClean="0"/>
              <a:t>单击此处编辑母版标题样式</a:t>
            </a:r>
            <a:endParaRPr kumimoji="0" lang="en-US"/>
          </a:p>
        </p:txBody>
      </p:sp>
      <p:sp>
        <p:nvSpPr>
          <p:cNvPr id="13" name="文本占位符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4" name="日期占位符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30820CF-B880-4189-942D-D702A7CBA730}" type="datetimeFigureOut">
              <a:rPr lang="zh-CN" altLang="en-US" smtClean="0"/>
              <a:pPr/>
              <a:t>2018/9/6</a:t>
            </a:fld>
            <a:endParaRPr lang="zh-CN" altLang="en-US"/>
          </a:p>
        </p:txBody>
      </p:sp>
      <p:sp>
        <p:nvSpPr>
          <p:cNvPr id="3" name="页脚占位符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zh-CN" altLang="en-US"/>
          </a:p>
        </p:txBody>
      </p:sp>
      <p:sp>
        <p:nvSpPr>
          <p:cNvPr id="7" name="直接连接符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直接连接符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矩形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接连接符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椭圆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灯片编号占位符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2.xml"/><Relationship Id="rId5" Type="http://schemas.openxmlformats.org/officeDocument/2006/relationships/image" Target="../media/image9.wmf"/><Relationship Id="rId4" Type="http://schemas.openxmlformats.org/officeDocument/2006/relationships/image" Target="../media/image8.wmf"/></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6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0.xml"/><Relationship Id="rId5" Type="http://schemas.openxmlformats.org/officeDocument/2006/relationships/image" Target="../media/image43.png"/><Relationship Id="rId4" Type="http://schemas.openxmlformats.org/officeDocument/2006/relationships/image" Target="../media/image4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143240" y="2857496"/>
            <a:ext cx="4857784" cy="1470025"/>
          </a:xfrm>
        </p:spPr>
        <p:txBody>
          <a:bodyPr/>
          <a:lstStyle/>
          <a:p>
            <a:pPr eaLnBrk="1" hangingPunct="1"/>
            <a:r>
              <a:rPr lang="en-US" altLang="zh-CN" sz="6000" dirty="0" smtClean="0"/>
              <a:t>《</a:t>
            </a:r>
            <a:r>
              <a:rPr lang="zh-CN" altLang="en-US" sz="6000" dirty="0" smtClean="0"/>
              <a:t>视听语言</a:t>
            </a:r>
            <a:r>
              <a:rPr lang="en-US" altLang="zh-CN" sz="6000" dirty="0" smtClean="0"/>
              <a:t>》</a:t>
            </a:r>
          </a:p>
        </p:txBody>
      </p:sp>
      <p:pic>
        <p:nvPicPr>
          <p:cNvPr id="3" name="Picture 18" descr="C:\Users\Administrator\Desktop\1.png"/>
          <p:cNvPicPr>
            <a:picLocks noChangeAspect="1" noChangeArrowheads="1"/>
          </p:cNvPicPr>
          <p:nvPr/>
        </p:nvPicPr>
        <p:blipFill>
          <a:blip r:embed="rId2" cstate="print"/>
          <a:srcRect/>
          <a:stretch>
            <a:fillRect/>
          </a:stretch>
        </p:blipFill>
        <p:spPr bwMode="auto">
          <a:xfrm>
            <a:off x="6072198" y="500042"/>
            <a:ext cx="2714644" cy="661904"/>
          </a:xfrm>
          <a:prstGeom prst="rect">
            <a:avLst/>
          </a:prstGeom>
          <a:noFill/>
        </p:spPr>
      </p:pic>
      <p:pic>
        <p:nvPicPr>
          <p:cNvPr id="2051" name="Picture 3" descr="C:\Users\Administrator\Desktop\大外标志小图排列精稿（分层）.png"/>
          <p:cNvPicPr>
            <a:picLocks noChangeAspect="1" noChangeArrowheads="1"/>
          </p:cNvPicPr>
          <p:nvPr/>
        </p:nvPicPr>
        <p:blipFill>
          <a:blip r:embed="rId3" cstate="print"/>
          <a:srcRect/>
          <a:stretch>
            <a:fillRect/>
          </a:stretch>
        </p:blipFill>
        <p:spPr bwMode="auto">
          <a:xfrm>
            <a:off x="5214942" y="428604"/>
            <a:ext cx="785818" cy="785818"/>
          </a:xfrm>
          <a:prstGeom prst="rect">
            <a:avLst/>
          </a:prstGeom>
          <a:noFill/>
        </p:spPr>
      </p:pic>
      <p:sp>
        <p:nvSpPr>
          <p:cNvPr id="5" name="Rectangle 2"/>
          <p:cNvSpPr txBox="1">
            <a:spLocks noChangeArrowheads="1"/>
          </p:cNvSpPr>
          <p:nvPr/>
        </p:nvSpPr>
        <p:spPr>
          <a:xfrm>
            <a:off x="2714612" y="4643446"/>
            <a:ext cx="5572164" cy="541331"/>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2400" b="1" i="0" u="none" strike="noStrike" kern="1200" cap="small" spc="0" normalizeH="0" baseline="0" noProof="0" dirty="0" smtClean="0">
                <a:ln>
                  <a:noFill/>
                </a:ln>
                <a:solidFill>
                  <a:schemeClr val="tx2"/>
                </a:solidFill>
                <a:effectLst/>
                <a:uLnTx/>
                <a:uFillTx/>
                <a:latin typeface="+mj-lt"/>
                <a:ea typeface="+mj-ea"/>
                <a:cs typeface="+mj-cs"/>
              </a:rPr>
              <a:t>新闻学专业大一学生</a:t>
            </a:r>
            <a:endParaRPr kumimoji="0" lang="en-US" altLang="zh-CN" sz="2400" b="1" i="0" u="none" strike="noStrike" kern="1200" cap="small" spc="0" normalizeH="0" baseline="0" noProof="0" dirty="0" smtClean="0">
              <a:ln>
                <a:noFill/>
              </a:ln>
              <a:solidFill>
                <a:schemeClr val="tx2"/>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zh-CN" altLang="en-US" smtClean="0"/>
              <a:t>一、概念</a:t>
            </a:r>
          </a:p>
        </p:txBody>
      </p:sp>
      <p:sp>
        <p:nvSpPr>
          <p:cNvPr id="12291" name="Rectangle 3"/>
          <p:cNvSpPr>
            <a:spLocks noGrp="1" noChangeArrowheads="1"/>
          </p:cNvSpPr>
          <p:nvPr>
            <p:ph sz="quarter" idx="1"/>
          </p:nvPr>
        </p:nvSpPr>
        <p:spPr>
          <a:xfrm>
            <a:off x="468313" y="1341438"/>
            <a:ext cx="4175125" cy="4525962"/>
          </a:xfrm>
        </p:spPr>
        <p:txBody>
          <a:bodyPr/>
          <a:lstStyle/>
          <a:p>
            <a:pPr eaLnBrk="1" hangingPunct="1"/>
            <a:r>
              <a:rPr lang="zh-CN" altLang="en-US" smtClean="0">
                <a:latin typeface="楷体_GB2312" pitchFamily="49" charset="-122"/>
              </a:rPr>
              <a:t>景别是指被摄主体在画面中呈现的范围。</a:t>
            </a:r>
          </a:p>
          <a:p>
            <a:pPr eaLnBrk="1" hangingPunct="1"/>
            <a:endParaRPr lang="zh-CN" altLang="en-US" smtClean="0">
              <a:latin typeface="楷体_GB2312" pitchFamily="49" charset="-122"/>
            </a:endParaRPr>
          </a:p>
          <a:p>
            <a:pPr eaLnBrk="1" hangingPunct="1"/>
            <a:endParaRPr lang="zh-CN" altLang="en-US" smtClean="0">
              <a:latin typeface="楷体_GB2312" pitchFamily="49" charset="-122"/>
            </a:endParaRPr>
          </a:p>
          <a:p>
            <a:pPr eaLnBrk="1" hangingPunct="1">
              <a:buFontTx/>
              <a:buNone/>
            </a:pPr>
            <a:endParaRPr lang="en-US" altLang="zh-CN" smtClean="0"/>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r>
              <a:rPr lang="zh-CN" altLang="en-US" smtClean="0"/>
              <a:t>一、概念</a:t>
            </a:r>
          </a:p>
        </p:txBody>
      </p:sp>
      <p:sp>
        <p:nvSpPr>
          <p:cNvPr id="104451" name="Rectangle 3"/>
          <p:cNvSpPr>
            <a:spLocks noGrp="1" noChangeArrowheads="1"/>
          </p:cNvSpPr>
          <p:nvPr>
            <p:ph sz="quarter" idx="1"/>
          </p:nvPr>
        </p:nvSpPr>
        <p:spPr/>
        <p:txBody>
          <a:bodyPr/>
          <a:lstStyle/>
          <a:p>
            <a:pPr eaLnBrk="1" hangingPunct="1"/>
            <a:r>
              <a:rPr lang="zh-CN" altLang="en-US" smtClean="0"/>
              <a:t>从拍摄方法对镜头形式进行分类，可以分为固定镜头和运动镜头。</a:t>
            </a:r>
          </a:p>
          <a:p>
            <a:pPr eaLnBrk="1" hangingPunct="1"/>
            <a:r>
              <a:rPr lang="zh-CN" altLang="en-US" smtClean="0"/>
              <a:t>固定镜头指摄影机不改变机身位置和没有任何运动时所拍摄的画面。</a:t>
            </a:r>
          </a:p>
        </p:txBody>
      </p:sp>
    </p:spTree>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r>
              <a:rPr lang="zh-CN" altLang="en-US" smtClean="0"/>
              <a:t>二、分类</a:t>
            </a:r>
          </a:p>
        </p:txBody>
      </p:sp>
      <p:sp>
        <p:nvSpPr>
          <p:cNvPr id="105475" name="Rectangle 3"/>
          <p:cNvSpPr>
            <a:spLocks noGrp="1" noChangeArrowheads="1"/>
          </p:cNvSpPr>
          <p:nvPr>
            <p:ph sz="quarter" idx="1"/>
          </p:nvPr>
        </p:nvSpPr>
        <p:spPr/>
        <p:txBody>
          <a:bodyPr/>
          <a:lstStyle/>
          <a:p>
            <a:pPr eaLnBrk="1" hangingPunct="1"/>
            <a:r>
              <a:rPr lang="zh-CN" altLang="en-US" smtClean="0"/>
              <a:t>一般来说，固定镜头可以分为长固定镜头和短固定镜头两种。</a:t>
            </a:r>
          </a:p>
          <a:p>
            <a:pPr eaLnBrk="1" hangingPunct="1"/>
            <a:r>
              <a:rPr lang="zh-CN" altLang="en-US" smtClean="0"/>
              <a:t>一般认为，长固定镜头是对一个场景和人物动作过程的完整纪录，短固定镜头则是更多地交待重要细节和过渡环节。</a:t>
            </a:r>
          </a:p>
          <a:p>
            <a:pPr eaLnBrk="1" hangingPunct="1"/>
            <a:endParaRPr lang="en-US" altLang="zh-CN" smtClean="0"/>
          </a:p>
        </p:txBody>
      </p:sp>
    </p:spTree>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r>
              <a:rPr lang="zh-CN" altLang="en-US" smtClean="0"/>
              <a:t>第二节 运动镜头</a:t>
            </a:r>
          </a:p>
        </p:txBody>
      </p:sp>
      <p:sp>
        <p:nvSpPr>
          <p:cNvPr id="106499" name="Rectangle 3"/>
          <p:cNvSpPr>
            <a:spLocks noGrp="1" noChangeArrowheads="1"/>
          </p:cNvSpPr>
          <p:nvPr>
            <p:ph sz="quarter" idx="1"/>
          </p:nvPr>
        </p:nvSpPr>
        <p:spPr/>
        <p:txBody>
          <a:bodyPr/>
          <a:lstStyle/>
          <a:p>
            <a:pPr eaLnBrk="1" hangingPunct="1"/>
            <a:r>
              <a:rPr lang="zh-CN" altLang="en-US" smtClean="0"/>
              <a:t>概念</a:t>
            </a:r>
          </a:p>
          <a:p>
            <a:pPr eaLnBrk="1" hangingPunct="1"/>
            <a:r>
              <a:rPr lang="zh-CN" altLang="en-US" smtClean="0"/>
              <a:t>分类</a:t>
            </a:r>
          </a:p>
          <a:p>
            <a:pPr eaLnBrk="1" hangingPunct="1"/>
            <a:r>
              <a:rPr lang="zh-CN" altLang="en-US" smtClean="0"/>
              <a:t>运动镜头的美学意义</a:t>
            </a:r>
          </a:p>
        </p:txBody>
      </p:sp>
    </p:spTree>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r>
              <a:rPr lang="zh-CN" altLang="en-US" smtClean="0"/>
              <a:t>一、概念</a:t>
            </a:r>
          </a:p>
        </p:txBody>
      </p:sp>
      <p:sp>
        <p:nvSpPr>
          <p:cNvPr id="107523" name="Rectangle 3"/>
          <p:cNvSpPr>
            <a:spLocks noGrp="1" noChangeArrowheads="1"/>
          </p:cNvSpPr>
          <p:nvPr>
            <p:ph sz="quarter" idx="1"/>
          </p:nvPr>
        </p:nvSpPr>
        <p:spPr>
          <a:xfrm>
            <a:off x="457200" y="1600200"/>
            <a:ext cx="5843588" cy="4525963"/>
          </a:xfrm>
        </p:spPr>
        <p:txBody>
          <a:bodyPr/>
          <a:lstStyle/>
          <a:p>
            <a:pPr eaLnBrk="1" hangingPunct="1"/>
            <a:r>
              <a:rPr lang="zh-CN" altLang="en-US" smtClean="0"/>
              <a:t>运动镜头则指摄影机改变机身位置或有运动时所拍摄的画面。</a:t>
            </a:r>
          </a:p>
          <a:p>
            <a:pPr eaLnBrk="1" hangingPunct="1"/>
            <a:endParaRPr lang="en-US" altLang="zh-CN" smtClean="0"/>
          </a:p>
        </p:txBody>
      </p:sp>
    </p:spTree>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r>
              <a:rPr lang="zh-CN" altLang="en-US" smtClean="0"/>
              <a:t>二、分类</a:t>
            </a:r>
          </a:p>
        </p:txBody>
      </p:sp>
      <p:sp>
        <p:nvSpPr>
          <p:cNvPr id="108547" name="Rectangle 3"/>
          <p:cNvSpPr>
            <a:spLocks noGrp="1" noChangeArrowheads="1"/>
          </p:cNvSpPr>
          <p:nvPr>
            <p:ph sz="quarter" idx="1"/>
          </p:nvPr>
        </p:nvSpPr>
        <p:spPr/>
        <p:txBody>
          <a:bodyPr/>
          <a:lstStyle/>
          <a:p>
            <a:pPr eaLnBrk="1" hangingPunct="1"/>
            <a:r>
              <a:rPr lang="zh-CN" altLang="en-US" smtClean="0"/>
              <a:t>摇镜头</a:t>
            </a:r>
          </a:p>
          <a:p>
            <a:pPr eaLnBrk="1" hangingPunct="1"/>
            <a:r>
              <a:rPr lang="zh-CN" altLang="en-US" smtClean="0"/>
              <a:t>推、拉镜头</a:t>
            </a:r>
          </a:p>
          <a:p>
            <a:pPr eaLnBrk="1" hangingPunct="1"/>
            <a:r>
              <a:rPr lang="zh-CN" altLang="en-US" smtClean="0"/>
              <a:t>移动镜头</a:t>
            </a:r>
          </a:p>
          <a:p>
            <a:pPr eaLnBrk="1" hangingPunct="1"/>
            <a:r>
              <a:rPr lang="zh-CN" altLang="en-US" smtClean="0"/>
              <a:t>综合运动及摇臂摄影</a:t>
            </a:r>
          </a:p>
        </p:txBody>
      </p:sp>
    </p:spTree>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r>
              <a:rPr lang="en-US" altLang="zh-CN" smtClean="0"/>
              <a:t>  </a:t>
            </a:r>
          </a:p>
        </p:txBody>
      </p:sp>
      <p:sp>
        <p:nvSpPr>
          <p:cNvPr id="109571" name="Rectangle 3"/>
          <p:cNvSpPr>
            <a:spLocks noGrp="1" noChangeArrowheads="1"/>
          </p:cNvSpPr>
          <p:nvPr>
            <p:ph sz="quarter" idx="1"/>
          </p:nvPr>
        </p:nvSpPr>
        <p:spPr>
          <a:xfrm>
            <a:off x="457200" y="620713"/>
            <a:ext cx="8229600" cy="5505450"/>
          </a:xfrm>
        </p:spPr>
        <p:txBody>
          <a:bodyPr>
            <a:normAutofit lnSpcReduction="10000"/>
          </a:bodyPr>
          <a:lstStyle/>
          <a:p>
            <a:pPr eaLnBrk="1" hangingPunct="1">
              <a:buFontTx/>
              <a:buNone/>
            </a:pPr>
            <a:r>
              <a:rPr lang="en-US" altLang="zh-CN" smtClean="0"/>
              <a:t>【</a:t>
            </a:r>
            <a:r>
              <a:rPr lang="zh-CN" altLang="en-US" smtClean="0"/>
              <a:t>摇镜头</a:t>
            </a:r>
            <a:r>
              <a:rPr lang="en-US" altLang="zh-CN" smtClean="0"/>
              <a:t>】</a:t>
            </a:r>
          </a:p>
          <a:p>
            <a:pPr eaLnBrk="1" hangingPunct="1"/>
            <a:r>
              <a:rPr lang="zh-CN" altLang="en-US" smtClean="0"/>
              <a:t>摄影机机位不做位移运动，而是利用三脚架、云台拍摄方向可变动的功能，机身做上下、左右方向的变化。</a:t>
            </a:r>
          </a:p>
          <a:p>
            <a:pPr eaLnBrk="1" hangingPunct="1"/>
            <a:r>
              <a:rPr lang="zh-CN" altLang="en-US" smtClean="0"/>
              <a:t>按照摇摄的对象来分，可分为环境空间摇摄和人物摇摄两种。环境空间摇摄在景别上以全景系列景别为主，常用于史诗片、战争片中，以展现场面的宏伟及战争对峙的双方。人物摇摄大致用法有对话人物间的摇和场景内交待戏剧性变化的摇。</a:t>
            </a:r>
          </a:p>
          <a:p>
            <a:pPr eaLnBrk="1" hangingPunct="1"/>
            <a:r>
              <a:rPr lang="zh-CN" altLang="en-US" smtClean="0"/>
              <a:t>按照摇镜头的摇摄的速度来分，可分为快摇（又叫闪摇）和缓摇。闪摇镜头能强调起幅、落幅画面间的内在关系，造成一种视觉上的冲击，有突然、意外和令人惊异的视觉效果。缓摇镜头可以产生积累与升华的情绪效果，在一定情境下，缓摇镜头还具有抚摸感，有强烈的感情色彩。</a:t>
            </a:r>
          </a:p>
          <a:p>
            <a:pPr eaLnBrk="1" hangingPunct="1"/>
            <a:r>
              <a:rPr lang="zh-CN" altLang="en-US" smtClean="0"/>
              <a:t>按摇摄的方向分为横摇和垂直摇摄。横摇除了展现空间广</a:t>
            </a:r>
          </a:p>
        </p:txBody>
      </p:sp>
    </p:spTree>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r>
              <a:rPr lang="en-US" altLang="zh-CN" smtClean="0"/>
              <a:t>  </a:t>
            </a:r>
          </a:p>
        </p:txBody>
      </p:sp>
      <p:sp>
        <p:nvSpPr>
          <p:cNvPr id="110595" name="Rectangle 3"/>
          <p:cNvSpPr>
            <a:spLocks noGrp="1" noChangeArrowheads="1"/>
          </p:cNvSpPr>
          <p:nvPr>
            <p:ph sz="quarter" idx="1"/>
          </p:nvPr>
        </p:nvSpPr>
        <p:spPr>
          <a:xfrm>
            <a:off x="457200" y="620713"/>
            <a:ext cx="8229600" cy="5505450"/>
          </a:xfrm>
        </p:spPr>
        <p:txBody>
          <a:bodyPr/>
          <a:lstStyle/>
          <a:p>
            <a:pPr eaLnBrk="1" hangingPunct="1">
              <a:buFontTx/>
              <a:buNone/>
            </a:pPr>
            <a:r>
              <a:rPr lang="en-US" altLang="zh-CN" smtClean="0"/>
              <a:t>    </a:t>
            </a:r>
            <a:r>
              <a:rPr lang="zh-CN" altLang="en-US" smtClean="0"/>
              <a:t>度和规模外，可以再现运动中的主体状态。垂直摇摄在画面造型上能表现出空间的高度和深度。</a:t>
            </a:r>
          </a:p>
        </p:txBody>
      </p:sp>
    </p:spTree>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hangingPunct="1"/>
            <a:r>
              <a:rPr lang="en-US" altLang="zh-CN" smtClean="0"/>
              <a:t>  </a:t>
            </a:r>
          </a:p>
        </p:txBody>
      </p:sp>
      <p:sp>
        <p:nvSpPr>
          <p:cNvPr id="111619" name="Rectangle 3"/>
          <p:cNvSpPr>
            <a:spLocks noGrp="1" noChangeArrowheads="1"/>
          </p:cNvSpPr>
          <p:nvPr>
            <p:ph sz="quarter" idx="1"/>
          </p:nvPr>
        </p:nvSpPr>
        <p:spPr>
          <a:xfrm>
            <a:off x="457200" y="333375"/>
            <a:ext cx="8229600" cy="6191250"/>
          </a:xfrm>
        </p:spPr>
        <p:txBody>
          <a:bodyPr>
            <a:normAutofit/>
          </a:bodyPr>
          <a:lstStyle/>
          <a:p>
            <a:pPr eaLnBrk="1" hangingPunct="1">
              <a:lnSpc>
                <a:spcPct val="90000"/>
              </a:lnSpc>
            </a:pPr>
            <a:r>
              <a:rPr lang="en-US" altLang="zh-CN" smtClean="0"/>
              <a:t>【</a:t>
            </a:r>
            <a:r>
              <a:rPr lang="zh-CN" altLang="en-US" smtClean="0"/>
              <a:t>推、拉镜头</a:t>
            </a:r>
            <a:r>
              <a:rPr lang="en-US" altLang="zh-CN" smtClean="0"/>
              <a:t>】</a:t>
            </a:r>
          </a:p>
          <a:p>
            <a:pPr eaLnBrk="1" hangingPunct="1">
              <a:lnSpc>
                <a:spcPct val="90000"/>
              </a:lnSpc>
            </a:pPr>
            <a:r>
              <a:rPr lang="zh-CN" altLang="en-US" smtClean="0"/>
              <a:t>推镜头是沿摄影机光轴方向向前移动的接近式拍摄，画面所包容的范围越来越小，是主观视点镜头中常用的手法，表现进入某一场景的感觉，有强调的意蕴。拉镜头是沿摄影机光轴方向向后移动的远离式拍摄，画面所包容的范围越来越大，是一种镜头视点的远离。</a:t>
            </a:r>
          </a:p>
          <a:p>
            <a:pPr eaLnBrk="1" hangingPunct="1">
              <a:lnSpc>
                <a:spcPct val="90000"/>
              </a:lnSpc>
            </a:pPr>
            <a:r>
              <a:rPr lang="zh-CN" altLang="en-US" smtClean="0"/>
              <a:t>通常意义上推镜头的用法：从广阔范围内进入某一场景或景物；强调重要的细节，推进叙事；使用在剧中人物时，可以表现、揭示人物的内心状态；快推（急推）是一种醒目和特别的强调，主观性强，易产生震惊、急促、匆忙之感，缓推（慢推）是一种渗透和渲染，有悄悄接近的感觉，能形成创作者的主观镜头情绪展现效果。</a:t>
            </a:r>
          </a:p>
          <a:p>
            <a:pPr eaLnBrk="1" hangingPunct="1">
              <a:lnSpc>
                <a:spcPct val="90000"/>
              </a:lnSpc>
            </a:pPr>
            <a:r>
              <a:rPr lang="zh-CN" altLang="en-US" smtClean="0"/>
              <a:t>拉镜头一切效果与推镜头相反，可以用来表现对场景环境和空间的远离，常见于影片片尾，作为镜头的结论和情绪的升华。</a:t>
            </a:r>
          </a:p>
          <a:p>
            <a:pPr eaLnBrk="1" hangingPunct="1">
              <a:lnSpc>
                <a:spcPct val="90000"/>
              </a:lnSpc>
            </a:pPr>
            <a:r>
              <a:rPr lang="zh-CN" altLang="en-US" smtClean="0"/>
              <a:t>备注：强调动作“过程”重要则使用推拉，强调动作“目的”更重要则跳切。</a:t>
            </a:r>
          </a:p>
          <a:p>
            <a:pPr eaLnBrk="1" hangingPunct="1">
              <a:lnSpc>
                <a:spcPct val="90000"/>
              </a:lnSpc>
            </a:pPr>
            <a:endParaRPr lang="en-US" altLang="zh-CN" smtClean="0"/>
          </a:p>
        </p:txBody>
      </p:sp>
    </p:spTree>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eaLnBrk="1" hangingPunct="1"/>
            <a:r>
              <a:rPr lang="en-US" altLang="zh-CN" smtClean="0"/>
              <a:t>  </a:t>
            </a:r>
          </a:p>
        </p:txBody>
      </p:sp>
      <p:sp>
        <p:nvSpPr>
          <p:cNvPr id="112643" name="Rectangle 3"/>
          <p:cNvSpPr>
            <a:spLocks noGrp="1" noChangeArrowheads="1"/>
          </p:cNvSpPr>
          <p:nvPr>
            <p:ph sz="quarter" idx="1"/>
          </p:nvPr>
        </p:nvSpPr>
        <p:spPr>
          <a:xfrm>
            <a:off x="457200" y="620713"/>
            <a:ext cx="8229600" cy="5505450"/>
          </a:xfrm>
        </p:spPr>
        <p:txBody>
          <a:bodyPr>
            <a:normAutofit/>
          </a:bodyPr>
          <a:lstStyle/>
          <a:p>
            <a:pPr eaLnBrk="1" hangingPunct="1"/>
            <a:r>
              <a:rPr lang="en-US" altLang="zh-CN" smtClean="0"/>
              <a:t>【</a:t>
            </a:r>
            <a:r>
              <a:rPr lang="zh-CN" altLang="en-US" smtClean="0"/>
              <a:t>移动镜头</a:t>
            </a:r>
            <a:r>
              <a:rPr lang="en-US" altLang="zh-CN" smtClean="0"/>
              <a:t>】</a:t>
            </a:r>
          </a:p>
          <a:p>
            <a:pPr eaLnBrk="1" hangingPunct="1"/>
            <a:r>
              <a:rPr lang="zh-CN" altLang="en-US" smtClean="0"/>
              <a:t>移动镜头较为复杂，因为它的方向、拍法、速度以及被摄人及物的关系丰富，在使用上经常出于创作者的直觉与经验，所以并不像推拉镜头那样可以解释清楚。</a:t>
            </a:r>
          </a:p>
          <a:p>
            <a:pPr eaLnBrk="1" hangingPunct="1"/>
            <a:r>
              <a:rPr lang="zh-CN" altLang="en-US" smtClean="0"/>
              <a:t>移动镜头从拍摄技术上分为：轨道车移动拍摄、摇臂移动拍摄、手持摄影机移动拍摄、航空拍摄等。</a:t>
            </a:r>
          </a:p>
          <a:p>
            <a:pPr eaLnBrk="1" hangingPunct="1"/>
            <a:r>
              <a:rPr lang="zh-CN" altLang="en-US" smtClean="0"/>
              <a:t>移动镜头从摄影机与被摄主体之间的关系划分为前跟、后跟和侧跟三种。在很多电影中，前跟后跟拍摄是一种视点镜头的拍摄法，即模仿剧中人的视点或导演视点的拍摄；后跟镜头常常出现在恐怖片中，预示危险靠近主人公；侧跟运动的主体，能衬托和加强主体的运动感。</a:t>
            </a:r>
          </a:p>
          <a:p>
            <a:pPr eaLnBrk="1" hangingPunct="1"/>
            <a:endParaRPr lang="zh-CN" altLang="en-US" smtClean="0"/>
          </a:p>
          <a:p>
            <a:pPr eaLnBrk="1" hangingPunct="1"/>
            <a:endParaRPr lang="en-US" altLang="zh-CN" smtClean="0"/>
          </a:p>
        </p:txBody>
      </p:sp>
    </p:spTree>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eaLnBrk="1" hangingPunct="1"/>
            <a:r>
              <a:rPr lang="en-US" altLang="zh-CN" smtClean="0"/>
              <a:t>  </a:t>
            </a:r>
          </a:p>
        </p:txBody>
      </p:sp>
      <p:sp>
        <p:nvSpPr>
          <p:cNvPr id="113667" name="Rectangle 3"/>
          <p:cNvSpPr>
            <a:spLocks noGrp="1" noChangeArrowheads="1"/>
          </p:cNvSpPr>
          <p:nvPr>
            <p:ph sz="quarter" idx="1"/>
          </p:nvPr>
        </p:nvSpPr>
        <p:spPr>
          <a:xfrm>
            <a:off x="457200" y="620713"/>
            <a:ext cx="8229600" cy="5505450"/>
          </a:xfrm>
        </p:spPr>
        <p:txBody>
          <a:bodyPr/>
          <a:lstStyle/>
          <a:p>
            <a:pPr eaLnBrk="1" hangingPunct="1"/>
            <a:r>
              <a:rPr lang="en-US" altLang="zh-CN" smtClean="0"/>
              <a:t>【</a:t>
            </a:r>
            <a:r>
              <a:rPr lang="zh-CN" altLang="en-US" smtClean="0"/>
              <a:t>综合运动和摇臂摄影</a:t>
            </a:r>
            <a:r>
              <a:rPr lang="en-US" altLang="zh-CN" smtClean="0"/>
              <a:t>】</a:t>
            </a:r>
          </a:p>
          <a:p>
            <a:pPr eaLnBrk="1" hangingPunct="1"/>
            <a:r>
              <a:rPr lang="zh-CN" altLang="en-US" smtClean="0"/>
              <a:t>摄影机综合运动，在技术支持上通常使用摇臂起重机来完成拍摄。拍摄的画面可以从大全景到大特写，方法上可以综合使用推拉摇移，方向上则有垂直、水平、纵深，几乎可以是运动镜头的所有形式。</a:t>
            </a:r>
          </a:p>
          <a:p>
            <a:pPr eaLnBrk="1" hangingPunct="1"/>
            <a:r>
              <a:rPr lang="zh-CN" altLang="en-US" smtClean="0"/>
              <a:t>摇臂摄影的运动复杂性为电影叙事带来了很大的方便，可以完成复杂的剧情交待。</a:t>
            </a:r>
          </a:p>
          <a:p>
            <a:pPr eaLnBrk="1" hangingPunct="1"/>
            <a:endParaRPr lang="en-US" altLang="zh-CN" smtClean="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zh-CN" altLang="en-US" smtClean="0"/>
              <a:t>二、发展过程</a:t>
            </a:r>
          </a:p>
        </p:txBody>
      </p:sp>
      <p:sp>
        <p:nvSpPr>
          <p:cNvPr id="13315" name="Rectangle 3"/>
          <p:cNvSpPr>
            <a:spLocks noGrp="1" noChangeArrowheads="1"/>
          </p:cNvSpPr>
          <p:nvPr>
            <p:ph sz="quarter" idx="1"/>
          </p:nvPr>
        </p:nvSpPr>
        <p:spPr/>
        <p:txBody>
          <a:bodyPr/>
          <a:lstStyle/>
          <a:p>
            <a:pPr eaLnBrk="1" hangingPunct="1"/>
            <a:r>
              <a:rPr lang="zh-CN" altLang="en-US" smtClean="0">
                <a:latin typeface="宋体" pitchFamily="2" charset="-122"/>
              </a:rPr>
              <a:t>为什么需要不同的“景”？</a:t>
            </a:r>
          </a:p>
          <a:p>
            <a:pPr eaLnBrk="1" hangingPunct="1"/>
            <a:endParaRPr lang="zh-CN" altLang="en-US" smtClean="0">
              <a:latin typeface="宋体" pitchFamily="2" charset="-122"/>
            </a:endParaRPr>
          </a:p>
          <a:p>
            <a:pPr eaLnBrk="1" hangingPunct="1">
              <a:buFontTx/>
              <a:buNone/>
            </a:pPr>
            <a:r>
              <a:rPr lang="zh-CN" altLang="en-US" smtClean="0"/>
              <a:t>                   看戏剧 </a:t>
            </a:r>
            <a:r>
              <a:rPr lang="zh-CN" altLang="zh-CN" sz="3200" smtClean="0"/>
              <a:t>←</a:t>
            </a:r>
            <a:r>
              <a:rPr lang="zh-CN" altLang="en-US" smtClean="0"/>
              <a:t> </a:t>
            </a:r>
            <a:r>
              <a:rPr lang="zh-CN" altLang="zh-CN" sz="3200" smtClean="0"/>
              <a:t>→</a:t>
            </a:r>
            <a:r>
              <a:rPr lang="zh-CN" altLang="en-US" smtClean="0"/>
              <a:t>看电影</a:t>
            </a:r>
          </a:p>
          <a:p>
            <a:pPr eaLnBrk="1" hangingPunct="1">
              <a:buFontTx/>
              <a:buNone/>
            </a:pPr>
            <a:r>
              <a:rPr lang="zh-CN" altLang="en-US" smtClean="0"/>
              <a:t>                      </a:t>
            </a:r>
            <a:r>
              <a:rPr lang="zh-CN" altLang="en-US" sz="3200" smtClean="0"/>
              <a:t>↓             ↓</a:t>
            </a:r>
            <a:endParaRPr lang="zh-CN" altLang="en-US" smtClean="0"/>
          </a:p>
          <a:p>
            <a:pPr eaLnBrk="1" hangingPunct="1">
              <a:buFontTx/>
              <a:buNone/>
            </a:pPr>
            <a:r>
              <a:rPr lang="zh-CN" altLang="en-US" sz="2000" smtClean="0"/>
              <a:t>          （全景、距离、视点）（放大细节）</a:t>
            </a:r>
          </a:p>
          <a:p>
            <a:pPr eaLnBrk="1" hangingPunct="1">
              <a:buFontTx/>
              <a:buNone/>
            </a:pPr>
            <a:endParaRPr lang="zh-CN" altLang="en-US" sz="2000" b="0" smtClean="0"/>
          </a:p>
          <a:p>
            <a:pPr eaLnBrk="1" hangingPunct="1">
              <a:buFontTx/>
              <a:buNone/>
            </a:pPr>
            <a:endParaRPr lang="en-US" altLang="zh-CN" sz="2000" b="0" smtClean="0"/>
          </a:p>
        </p:txBody>
      </p:sp>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eaLnBrk="1" hangingPunct="1"/>
            <a:r>
              <a:rPr lang="zh-CN" altLang="en-US" smtClean="0"/>
              <a:t>三、运动镜头的意义</a:t>
            </a:r>
          </a:p>
        </p:txBody>
      </p:sp>
      <p:sp>
        <p:nvSpPr>
          <p:cNvPr id="114691" name="Rectangle 3"/>
          <p:cNvSpPr>
            <a:spLocks noGrp="1" noChangeArrowheads="1"/>
          </p:cNvSpPr>
          <p:nvPr>
            <p:ph sz="quarter" idx="1"/>
          </p:nvPr>
        </p:nvSpPr>
        <p:spPr/>
        <p:txBody>
          <a:bodyPr>
            <a:normAutofit/>
          </a:bodyPr>
          <a:lstStyle/>
          <a:p>
            <a:pPr eaLnBrk="1" hangingPunct="1"/>
            <a:r>
              <a:rPr lang="zh-CN" altLang="en-US" smtClean="0"/>
              <a:t>作为电影叙事手段的运动镜头</a:t>
            </a:r>
          </a:p>
          <a:p>
            <a:pPr eaLnBrk="1" hangingPunct="1">
              <a:buFontTx/>
              <a:buNone/>
            </a:pPr>
            <a:r>
              <a:rPr lang="zh-CN" altLang="en-US" smtClean="0"/>
              <a:t>    对空间自由呈现；模仿人在观察世界的种种视线特征（带有强烈的主观性，意味着发现和强调的过程</a:t>
            </a:r>
            <a:r>
              <a:rPr lang="en-US" altLang="zh-CN" smtClean="0"/>
              <a:t>——</a:t>
            </a:r>
            <a:r>
              <a:rPr lang="zh-CN" altLang="en-US" smtClean="0"/>
              <a:t>这类镜头运动必须有叙事的目的或者视点依据及运动依据）。</a:t>
            </a:r>
          </a:p>
          <a:p>
            <a:pPr eaLnBrk="1" hangingPunct="1"/>
            <a:r>
              <a:rPr lang="zh-CN" altLang="en-US" smtClean="0"/>
              <a:t>运动镜头的美学表现</a:t>
            </a:r>
          </a:p>
          <a:p>
            <a:pPr eaLnBrk="1" hangingPunct="1">
              <a:buFontTx/>
              <a:buNone/>
            </a:pPr>
            <a:r>
              <a:rPr lang="zh-CN" altLang="en-US" smtClean="0"/>
              <a:t>    以“运动”建立结构（有关漂泊、寻找、追逐的故事，主题与运动相关的故事）；通过运动调节和建立视觉节奏感等。</a:t>
            </a:r>
          </a:p>
        </p:txBody>
      </p:sp>
    </p:spTree>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hangingPunct="1"/>
            <a:r>
              <a:rPr lang="zh-CN" altLang="en-US" smtClean="0"/>
              <a:t>思考题</a:t>
            </a:r>
          </a:p>
        </p:txBody>
      </p:sp>
      <p:sp>
        <p:nvSpPr>
          <p:cNvPr id="115715" name="Rectangle 3"/>
          <p:cNvSpPr>
            <a:spLocks noGrp="1" noChangeArrowheads="1"/>
          </p:cNvSpPr>
          <p:nvPr>
            <p:ph sz="quarter" idx="1"/>
          </p:nvPr>
        </p:nvSpPr>
        <p:spPr/>
        <p:txBody>
          <a:bodyPr/>
          <a:lstStyle/>
          <a:p>
            <a:pPr eaLnBrk="1" hangingPunct="1"/>
            <a:r>
              <a:rPr lang="zh-CN" altLang="en-US" smtClean="0"/>
              <a:t>一般来讲，不以风格性为目的的镜头运动都有明确的运动依据，这类镜头运动在观看影片时往往不易察觉，而自然地缝合进影片的情节中，找一部情节性强的电影来欣赏，在看第一遍时看故事，第二遍找自己认为精彩的段落，记录其中的镜头运动并分析其运动的形式和依据。</a:t>
            </a:r>
          </a:p>
        </p:txBody>
      </p:sp>
    </p:spTree>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r>
              <a:rPr lang="zh-CN" altLang="en-US" smtClean="0"/>
              <a:t>第三节 长镜头</a:t>
            </a:r>
          </a:p>
        </p:txBody>
      </p:sp>
      <p:sp>
        <p:nvSpPr>
          <p:cNvPr id="116739" name="Rectangle 3"/>
          <p:cNvSpPr>
            <a:spLocks noGrp="1" noChangeArrowheads="1"/>
          </p:cNvSpPr>
          <p:nvPr>
            <p:ph sz="quarter" idx="1"/>
          </p:nvPr>
        </p:nvSpPr>
        <p:spPr/>
        <p:txBody>
          <a:bodyPr/>
          <a:lstStyle/>
          <a:p>
            <a:pPr eaLnBrk="1" hangingPunct="1"/>
            <a:r>
              <a:rPr lang="zh-CN" altLang="en-US" smtClean="0"/>
              <a:t>镜头含义</a:t>
            </a:r>
          </a:p>
          <a:p>
            <a:pPr eaLnBrk="1" hangingPunct="1"/>
            <a:r>
              <a:rPr lang="zh-CN" altLang="en-US" smtClean="0"/>
              <a:t>长镜头含义</a:t>
            </a:r>
          </a:p>
          <a:p>
            <a:pPr eaLnBrk="1" hangingPunct="1"/>
            <a:r>
              <a:rPr lang="zh-CN" altLang="en-US" smtClean="0"/>
              <a:t>长镜头分类  </a:t>
            </a:r>
          </a:p>
        </p:txBody>
      </p:sp>
    </p:spTree>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r>
              <a:rPr lang="zh-CN" altLang="en-US" smtClean="0"/>
              <a:t>一、镜头含义</a:t>
            </a:r>
          </a:p>
        </p:txBody>
      </p:sp>
      <p:sp>
        <p:nvSpPr>
          <p:cNvPr id="117763" name="Rectangle 3"/>
          <p:cNvSpPr>
            <a:spLocks noGrp="1" noChangeArrowheads="1"/>
          </p:cNvSpPr>
          <p:nvPr>
            <p:ph sz="quarter" idx="1"/>
          </p:nvPr>
        </p:nvSpPr>
        <p:spPr/>
        <p:txBody>
          <a:bodyPr>
            <a:normAutofit/>
          </a:bodyPr>
          <a:lstStyle/>
          <a:p>
            <a:pPr eaLnBrk="1" hangingPunct="1"/>
            <a:r>
              <a:rPr lang="zh-CN" altLang="en-US" smtClean="0">
                <a:latin typeface="楷体_GB2312" pitchFamily="49" charset="-122"/>
              </a:rPr>
              <a:t>含义：一组或多组透镜组成的光学镜头；用摄影机不间断地拍摄下来的一个片断（原始素材）；经过剪辑后在成片中的一个片断。</a:t>
            </a:r>
          </a:p>
          <a:p>
            <a:pPr eaLnBrk="1" hangingPunct="1"/>
            <a:endParaRPr lang="zh-CN" altLang="en-US" smtClean="0">
              <a:latin typeface="楷体_GB2312" pitchFamily="49" charset="-122"/>
            </a:endParaRPr>
          </a:p>
          <a:p>
            <a:pPr eaLnBrk="1" hangingPunct="1"/>
            <a:r>
              <a:rPr lang="zh-CN" altLang="en-US" smtClean="0">
                <a:latin typeface="楷体_GB2312" pitchFamily="49" charset="-122"/>
              </a:rPr>
              <a:t>电影画面和电影镜头因习惯和场合不同，用法有时也有所区别。在涉及造型处理时多用</a:t>
            </a:r>
            <a:r>
              <a:rPr lang="zh-CN" altLang="en-US" smtClean="0"/>
              <a:t>“</a:t>
            </a:r>
            <a:r>
              <a:rPr lang="zh-CN" altLang="en-US" smtClean="0">
                <a:latin typeface="楷体_GB2312" pitchFamily="49" charset="-122"/>
              </a:rPr>
              <a:t>电影画面</a:t>
            </a:r>
            <a:r>
              <a:rPr lang="zh-CN" altLang="en-US" smtClean="0"/>
              <a:t>”</a:t>
            </a:r>
            <a:r>
              <a:rPr lang="zh-CN" altLang="en-US" smtClean="0">
                <a:latin typeface="楷体_GB2312" pitchFamily="49" charset="-122"/>
              </a:rPr>
              <a:t>，在涉及时间结构时往往又用</a:t>
            </a:r>
            <a:r>
              <a:rPr lang="zh-CN" altLang="en-US" smtClean="0"/>
              <a:t>“</a:t>
            </a:r>
            <a:r>
              <a:rPr lang="zh-CN" altLang="en-US" smtClean="0">
                <a:latin typeface="楷体_GB2312" pitchFamily="49" charset="-122"/>
              </a:rPr>
              <a:t>电影镜头</a:t>
            </a:r>
            <a:r>
              <a:rPr lang="zh-CN" altLang="en-US" smtClean="0"/>
              <a:t>”</a:t>
            </a:r>
            <a:r>
              <a:rPr lang="zh-CN" altLang="en-US" smtClean="0">
                <a:latin typeface="楷体_GB2312" pitchFamily="49" charset="-122"/>
              </a:rPr>
              <a:t>，如</a:t>
            </a:r>
            <a:r>
              <a:rPr lang="zh-CN" altLang="en-US" smtClean="0"/>
              <a:t>“</a:t>
            </a:r>
            <a:r>
              <a:rPr lang="zh-CN" altLang="en-US" smtClean="0">
                <a:latin typeface="楷体_GB2312" pitchFamily="49" charset="-122"/>
              </a:rPr>
              <a:t>画面构图好</a:t>
            </a:r>
            <a:r>
              <a:rPr lang="zh-CN" altLang="en-US" smtClean="0"/>
              <a:t>”</a:t>
            </a:r>
            <a:r>
              <a:rPr lang="zh-CN" altLang="en-US" smtClean="0">
                <a:latin typeface="楷体_GB2312" pitchFamily="49" charset="-122"/>
              </a:rPr>
              <a:t>而不用</a:t>
            </a:r>
            <a:r>
              <a:rPr lang="zh-CN" altLang="en-US" smtClean="0"/>
              <a:t>“</a:t>
            </a:r>
            <a:r>
              <a:rPr lang="zh-CN" altLang="en-US" smtClean="0">
                <a:latin typeface="楷体_GB2312" pitchFamily="49" charset="-122"/>
              </a:rPr>
              <a:t>镜头构图好</a:t>
            </a:r>
            <a:r>
              <a:rPr lang="zh-CN" altLang="en-US" smtClean="0"/>
              <a:t>”</a:t>
            </a:r>
            <a:r>
              <a:rPr lang="zh-CN" altLang="en-US" smtClean="0">
                <a:latin typeface="楷体_GB2312" pitchFamily="49" charset="-122"/>
              </a:rPr>
              <a:t>；</a:t>
            </a:r>
            <a:r>
              <a:rPr lang="zh-CN" altLang="en-US" smtClean="0"/>
              <a:t>“</a:t>
            </a:r>
            <a:r>
              <a:rPr lang="zh-CN" altLang="en-US" smtClean="0">
                <a:latin typeface="楷体_GB2312" pitchFamily="49" charset="-122"/>
              </a:rPr>
              <a:t>镜头太长了</a:t>
            </a:r>
            <a:r>
              <a:rPr lang="zh-CN" altLang="en-US" smtClean="0"/>
              <a:t>”</a:t>
            </a:r>
            <a:r>
              <a:rPr lang="zh-CN" altLang="en-US" smtClean="0">
                <a:latin typeface="楷体_GB2312" pitchFamily="49" charset="-122"/>
              </a:rPr>
              <a:t>而不用</a:t>
            </a:r>
            <a:r>
              <a:rPr lang="zh-CN" altLang="en-US" smtClean="0"/>
              <a:t>“</a:t>
            </a:r>
            <a:r>
              <a:rPr lang="zh-CN" altLang="en-US" smtClean="0">
                <a:latin typeface="楷体_GB2312" pitchFamily="49" charset="-122"/>
              </a:rPr>
              <a:t>画面太长了</a:t>
            </a:r>
            <a:r>
              <a:rPr lang="zh-CN" altLang="en-US" smtClean="0"/>
              <a:t>”</a:t>
            </a:r>
            <a:r>
              <a:rPr lang="zh-CN" altLang="en-US" smtClean="0">
                <a:latin typeface="楷体_GB2312" pitchFamily="49" charset="-122"/>
              </a:rPr>
              <a:t>。</a:t>
            </a:r>
          </a:p>
          <a:p>
            <a:pPr eaLnBrk="1" hangingPunct="1"/>
            <a:endParaRPr lang="en-US" altLang="zh-CN" smtClean="0">
              <a:latin typeface="楷体_GB2312" pitchFamily="49" charset="-122"/>
            </a:endParaRPr>
          </a:p>
        </p:txBody>
      </p:sp>
    </p:spTree>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r>
              <a:rPr lang="en-US" altLang="zh-CN" smtClean="0"/>
              <a:t>  </a:t>
            </a:r>
          </a:p>
        </p:txBody>
      </p:sp>
      <p:sp>
        <p:nvSpPr>
          <p:cNvPr id="118787" name="Rectangle 3"/>
          <p:cNvSpPr>
            <a:spLocks noGrp="1" noChangeArrowheads="1"/>
          </p:cNvSpPr>
          <p:nvPr>
            <p:ph sz="quarter" idx="1"/>
          </p:nvPr>
        </p:nvSpPr>
        <p:spPr>
          <a:xfrm>
            <a:off x="457200" y="908050"/>
            <a:ext cx="8229600" cy="5218113"/>
          </a:xfrm>
        </p:spPr>
        <p:txBody>
          <a:bodyPr/>
          <a:lstStyle/>
          <a:p>
            <a:pPr eaLnBrk="1" hangingPunct="1"/>
            <a:r>
              <a:rPr lang="zh-CN" altLang="en-US" smtClean="0">
                <a:latin typeface="楷体_GB2312" pitchFamily="49" charset="-122"/>
              </a:rPr>
              <a:t>一部故事片一般约由</a:t>
            </a:r>
            <a:r>
              <a:rPr lang="en-US" altLang="zh-CN" smtClean="0">
                <a:latin typeface="楷体_GB2312" pitchFamily="49" charset="-122"/>
              </a:rPr>
              <a:t>400</a:t>
            </a:r>
            <a:r>
              <a:rPr lang="en-US" altLang="zh-CN" smtClean="0"/>
              <a:t>—</a:t>
            </a:r>
            <a:r>
              <a:rPr lang="en-US" altLang="zh-CN" smtClean="0">
                <a:latin typeface="楷体_GB2312" pitchFamily="49" charset="-122"/>
              </a:rPr>
              <a:t>800</a:t>
            </a:r>
            <a:r>
              <a:rPr lang="zh-CN" altLang="en-US" smtClean="0">
                <a:latin typeface="楷体_GB2312" pitchFamily="49" charset="-122"/>
              </a:rPr>
              <a:t>个镜头组成，多达</a:t>
            </a:r>
            <a:r>
              <a:rPr lang="en-US" altLang="zh-CN" smtClean="0">
                <a:latin typeface="楷体_GB2312" pitchFamily="49" charset="-122"/>
              </a:rPr>
              <a:t>1000</a:t>
            </a:r>
            <a:r>
              <a:rPr lang="zh-CN" altLang="en-US" smtClean="0">
                <a:latin typeface="楷体_GB2312" pitchFamily="49" charset="-122"/>
              </a:rPr>
              <a:t>多个，也有极个别只用</a:t>
            </a:r>
            <a:r>
              <a:rPr lang="en-US" altLang="zh-CN" smtClean="0">
                <a:latin typeface="楷体_GB2312" pitchFamily="49" charset="-122"/>
              </a:rPr>
              <a:t>10</a:t>
            </a:r>
            <a:r>
              <a:rPr lang="zh-CN" altLang="en-US" smtClean="0">
                <a:latin typeface="楷体_GB2312" pitchFamily="49" charset="-122"/>
              </a:rPr>
              <a:t>多个镜头。现场拍摄的镜头数和长度，与最后完成片的镜头数和长度并不一致。在剪辑过程中，也可能将一个镜头剪断、穿插组接而变成两个、三个或更多的镜头。</a:t>
            </a:r>
          </a:p>
        </p:txBody>
      </p:sp>
    </p:spTree>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eaLnBrk="1" hangingPunct="1"/>
            <a:r>
              <a:rPr lang="zh-CN" altLang="en-US" smtClean="0"/>
              <a:t>二、长镜头含义</a:t>
            </a:r>
          </a:p>
        </p:txBody>
      </p:sp>
      <p:sp>
        <p:nvSpPr>
          <p:cNvPr id="119811" name="Rectangle 3"/>
          <p:cNvSpPr>
            <a:spLocks noGrp="1" noChangeArrowheads="1"/>
          </p:cNvSpPr>
          <p:nvPr>
            <p:ph sz="quarter" idx="1"/>
          </p:nvPr>
        </p:nvSpPr>
        <p:spPr/>
        <p:txBody>
          <a:bodyPr>
            <a:normAutofit/>
          </a:bodyPr>
          <a:lstStyle/>
          <a:p>
            <a:pPr eaLnBrk="1" hangingPunct="1"/>
            <a:r>
              <a:rPr lang="zh-CN" altLang="en-US" smtClean="0"/>
              <a:t>长镜头是一种相对的说法，不是一种精确的镜头形式名称。它带有强烈的理论色彩，却没有明确的定义</a:t>
            </a:r>
            <a:r>
              <a:rPr lang="en-US" altLang="zh-CN" smtClean="0"/>
              <a:t>——</a:t>
            </a:r>
            <a:r>
              <a:rPr lang="zh-CN" altLang="en-US" smtClean="0"/>
              <a:t>以多长时间的镜头来规定为长镜头尚无确切的说法。</a:t>
            </a:r>
          </a:p>
          <a:p>
            <a:pPr eaLnBrk="1" hangingPunct="1"/>
            <a:endParaRPr lang="zh-CN" altLang="en-US" smtClean="0"/>
          </a:p>
          <a:p>
            <a:pPr eaLnBrk="1" hangingPunct="1"/>
            <a:r>
              <a:rPr lang="zh-CN" altLang="en-US" smtClean="0"/>
              <a:t>与蒙太奇相对，所谓“长镜头”是指在一个镜头里不间断的表现一个事件或一个段落，它通过连续的时空运动把真实的现实自然地呈现在屏幕上，形成一种独特的纪实风格。</a:t>
            </a:r>
          </a:p>
          <a:p>
            <a:pPr eaLnBrk="1" hangingPunct="1">
              <a:buFontTx/>
              <a:buNone/>
            </a:pPr>
            <a:endParaRPr lang="zh-CN" altLang="en-US" smtClean="0"/>
          </a:p>
          <a:p>
            <a:pPr eaLnBrk="1" hangingPunct="1"/>
            <a:endParaRPr lang="en-US" altLang="zh-CN" smtClean="0"/>
          </a:p>
        </p:txBody>
      </p:sp>
    </p:spTree>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457200" y="274638"/>
            <a:ext cx="8229600" cy="346075"/>
          </a:xfrm>
        </p:spPr>
        <p:txBody>
          <a:bodyPr>
            <a:normAutofit fontScale="90000"/>
          </a:bodyPr>
          <a:lstStyle/>
          <a:p>
            <a:pPr eaLnBrk="1" hangingPunct="1"/>
            <a:r>
              <a:rPr lang="en-US" altLang="zh-CN" sz="2800" smtClean="0"/>
              <a:t>  </a:t>
            </a:r>
          </a:p>
        </p:txBody>
      </p:sp>
      <p:sp>
        <p:nvSpPr>
          <p:cNvPr id="120835" name="Rectangle 3"/>
          <p:cNvSpPr>
            <a:spLocks noGrp="1" noChangeArrowheads="1"/>
          </p:cNvSpPr>
          <p:nvPr>
            <p:ph sz="quarter" idx="1"/>
          </p:nvPr>
        </p:nvSpPr>
        <p:spPr>
          <a:xfrm>
            <a:off x="457200" y="620713"/>
            <a:ext cx="8229600" cy="5505450"/>
          </a:xfrm>
        </p:spPr>
        <p:txBody>
          <a:bodyPr>
            <a:normAutofit/>
          </a:bodyPr>
          <a:lstStyle/>
          <a:p>
            <a:pPr eaLnBrk="1" hangingPunct="1"/>
            <a:r>
              <a:rPr lang="zh-CN" altLang="en-US" smtClean="0"/>
              <a:t>长镜头作为一种表现手段，尽管早在巴赞之前就已经流行于电影创作之中，但巴赞并不仅仅把长镜头当作一种表现手段或技巧来对待，而是从其美学价值来进行理解。</a:t>
            </a:r>
          </a:p>
          <a:p>
            <a:pPr eaLnBrk="1" hangingPunct="1"/>
            <a:endParaRPr lang="zh-CN" altLang="en-US" smtClean="0"/>
          </a:p>
          <a:p>
            <a:pPr eaLnBrk="1" hangingPunct="1"/>
            <a:r>
              <a:rPr lang="zh-CN" altLang="en-US" smtClean="0"/>
              <a:t>巴赞比较了电影与文学、戏剧、绘画等各种艺术的异同，得出的结论是：电影和任何其他艺术相比都更接近生活，更贴近现实，因而纪实性是电影的“第一本性”，“电影是现实的渐近线”。巴赞认为，电影应该是表现“生活在银幕上的流动”，而生活并非是戏剧性地环环相扣、按照起承转合的规律被安排好的，生活往往是由一些松散的、分清轻重主次的事件串联起来的。因而，巴赞的纪实美学反对以好莱坞电影为代表的戏剧性效果和因果叙事的故事化倾</a:t>
            </a:r>
          </a:p>
          <a:p>
            <a:pPr eaLnBrk="1" hangingPunct="1"/>
            <a:endParaRPr lang="en-US" altLang="zh-CN" smtClean="0"/>
          </a:p>
        </p:txBody>
      </p:sp>
    </p:spTree>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r>
              <a:rPr lang="en-US" altLang="zh-CN" smtClean="0"/>
              <a:t>  </a:t>
            </a:r>
          </a:p>
        </p:txBody>
      </p:sp>
      <p:sp>
        <p:nvSpPr>
          <p:cNvPr id="121859" name="Rectangle 3"/>
          <p:cNvSpPr>
            <a:spLocks noGrp="1" noChangeArrowheads="1"/>
          </p:cNvSpPr>
          <p:nvPr>
            <p:ph sz="quarter" idx="1"/>
          </p:nvPr>
        </p:nvSpPr>
        <p:spPr>
          <a:xfrm>
            <a:off x="457200" y="765175"/>
            <a:ext cx="8229600" cy="4968875"/>
          </a:xfrm>
        </p:spPr>
        <p:txBody>
          <a:bodyPr>
            <a:normAutofit/>
          </a:bodyPr>
          <a:lstStyle/>
          <a:p>
            <a:pPr eaLnBrk="1" hangingPunct="1">
              <a:buFontTx/>
              <a:buNone/>
            </a:pPr>
            <a:r>
              <a:rPr lang="en-US" altLang="zh-CN" sz="2000" smtClean="0"/>
              <a:t>     </a:t>
            </a:r>
            <a:r>
              <a:rPr lang="zh-CN" altLang="en-US" sz="2000" smtClean="0"/>
              <a:t>向。</a:t>
            </a:r>
            <a:r>
              <a:rPr lang="zh-CN" altLang="en-US" smtClean="0"/>
              <a:t>巴赞提出了与蒙太奇美学截然相反的场面调度的理论，主张运用“景深镜头”和“长时间镜头”，不切割完整的时间和空间，“尊重感性的真实空间和时间”，同时也尊重观众的选择和思考的全力，避免蒙太奇手法营造的强制性、单义性、封闭性和倾向性的主观世界，展现出开放式的、可选择的、含义多样性的客观世界。新浪潮电影大量运用不间断的长镜头和移动摄影，成为其纪实美学的一大特点。代表作主要有戈达尔 </a:t>
            </a:r>
            <a:r>
              <a:rPr lang="en-US" altLang="zh-CN" smtClean="0"/>
              <a:t>《</a:t>
            </a:r>
            <a:r>
              <a:rPr lang="zh-CN" altLang="en-US" smtClean="0"/>
              <a:t>筋疲力尽</a:t>
            </a:r>
            <a:r>
              <a:rPr lang="en-US" altLang="zh-CN" smtClean="0"/>
              <a:t>》</a:t>
            </a:r>
            <a:r>
              <a:rPr lang="zh-CN" altLang="en-US" smtClean="0"/>
              <a:t>、特吕弗 </a:t>
            </a:r>
            <a:r>
              <a:rPr lang="en-US" altLang="zh-CN" smtClean="0"/>
              <a:t>《</a:t>
            </a:r>
            <a:r>
              <a:rPr lang="zh-CN" altLang="en-US" smtClean="0"/>
              <a:t>四百下</a:t>
            </a:r>
            <a:r>
              <a:rPr lang="en-US" altLang="zh-CN" smtClean="0"/>
              <a:t>》</a:t>
            </a:r>
            <a:r>
              <a:rPr lang="zh-CN" altLang="en-US" smtClean="0"/>
              <a:t>等。</a:t>
            </a:r>
          </a:p>
          <a:p>
            <a:pPr eaLnBrk="1" hangingPunct="1"/>
            <a:endParaRPr lang="zh-CN" altLang="en-US" smtClean="0"/>
          </a:p>
          <a:p>
            <a:pPr eaLnBrk="1" hangingPunct="1"/>
            <a:endParaRPr lang="en-US" altLang="zh-CN" smtClean="0"/>
          </a:p>
        </p:txBody>
      </p:sp>
    </p:spTree>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eaLnBrk="1" hangingPunct="1"/>
            <a:r>
              <a:rPr lang="en-US" altLang="zh-CN" smtClean="0"/>
              <a:t> </a:t>
            </a:r>
          </a:p>
        </p:txBody>
      </p:sp>
      <p:sp>
        <p:nvSpPr>
          <p:cNvPr id="122883" name="Rectangle 3"/>
          <p:cNvSpPr>
            <a:spLocks noGrp="1" noChangeArrowheads="1"/>
          </p:cNvSpPr>
          <p:nvPr>
            <p:ph sz="quarter" idx="1"/>
          </p:nvPr>
        </p:nvSpPr>
        <p:spPr>
          <a:xfrm>
            <a:off x="457200" y="620713"/>
            <a:ext cx="8229600" cy="5505450"/>
          </a:xfrm>
        </p:spPr>
        <p:txBody>
          <a:bodyPr/>
          <a:lstStyle/>
          <a:p>
            <a:pPr eaLnBrk="1" hangingPunct="1"/>
            <a:r>
              <a:rPr lang="zh-CN" altLang="en-US" smtClean="0">
                <a:latin typeface="楷体_GB2312" pitchFamily="49" charset="-122"/>
              </a:rPr>
              <a:t>长镜头最大的功能就在于逼真地记录现实</a:t>
            </a:r>
            <a:r>
              <a:rPr lang="en-US" altLang="zh-CN" smtClean="0"/>
              <a:t>——</a:t>
            </a:r>
            <a:r>
              <a:rPr lang="zh-CN" altLang="en-US" smtClean="0">
                <a:latin typeface="楷体_GB2312" pitchFamily="49" charset="-122"/>
              </a:rPr>
              <a:t>自然、生活和情绪。所以，在影片中运用长镜头手法可以保持整体效果，保持剧情空间、时间的完整性和统一性；可以如实、完整地再现现实影像，增加影片的可信性、说服力和感染力；还可以渲染气氛、表现人物的心理活动。 </a:t>
            </a:r>
          </a:p>
          <a:p>
            <a:pPr eaLnBrk="1" hangingPunct="1"/>
            <a:endParaRPr lang="zh-CN" altLang="en-US" smtClean="0">
              <a:latin typeface="楷体_GB2312" pitchFamily="49" charset="-122"/>
            </a:endParaRPr>
          </a:p>
          <a:p>
            <a:pPr eaLnBrk="1" hangingPunct="1"/>
            <a:r>
              <a:rPr lang="zh-CN" altLang="en-US" smtClean="0">
                <a:latin typeface="楷体_GB2312" pitchFamily="49" charset="-122"/>
              </a:rPr>
              <a:t>蒙太奇→表现→引导去看</a:t>
            </a:r>
          </a:p>
          <a:p>
            <a:pPr eaLnBrk="1" hangingPunct="1"/>
            <a:r>
              <a:rPr lang="zh-CN" altLang="en-US" smtClean="0">
                <a:latin typeface="楷体_GB2312" pitchFamily="49" charset="-122"/>
              </a:rPr>
              <a:t>长镜头→再现→自主选看</a:t>
            </a:r>
          </a:p>
        </p:txBody>
      </p:sp>
    </p:spTree>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eaLnBrk="1" hangingPunct="1"/>
            <a:r>
              <a:rPr lang="zh-CN" altLang="en-US" smtClean="0"/>
              <a:t>三、长镜头分类</a:t>
            </a:r>
          </a:p>
        </p:txBody>
      </p:sp>
      <p:sp>
        <p:nvSpPr>
          <p:cNvPr id="123907" name="Rectangle 3"/>
          <p:cNvSpPr>
            <a:spLocks noGrp="1" noChangeArrowheads="1"/>
          </p:cNvSpPr>
          <p:nvPr>
            <p:ph sz="quarter" idx="1"/>
          </p:nvPr>
        </p:nvSpPr>
        <p:spPr/>
        <p:txBody>
          <a:bodyPr/>
          <a:lstStyle/>
          <a:p>
            <a:pPr eaLnBrk="1" hangingPunct="1"/>
            <a:r>
              <a:rPr lang="zh-CN" altLang="en-US" smtClean="0"/>
              <a:t>按照拍摄方法来划分，可以分为固定长镜头、变焦长镜头、景深长镜头、运动长镜头四种类型。</a:t>
            </a:r>
          </a:p>
          <a:p>
            <a:pPr eaLnBrk="1" hangingPunct="1"/>
            <a:endParaRPr lang="zh-CN" altLang="en-US" smtClean="0"/>
          </a:p>
          <a:p>
            <a:pPr eaLnBrk="1" hangingPunct="1"/>
            <a:r>
              <a:rPr lang="zh-CN" altLang="en-US" smtClean="0"/>
              <a:t>按照长镜头形式体现的美学表现划分为三种类型：以记录事件和场景过程的纪录式长镜头；呈现场景戏剧性的叙事性长镜头；表现时间过程和场景状态的时间长镜头。</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zh-CN" smtClean="0"/>
              <a:t>  </a:t>
            </a:r>
          </a:p>
        </p:txBody>
      </p:sp>
      <p:sp>
        <p:nvSpPr>
          <p:cNvPr id="14339" name="Rectangle 3"/>
          <p:cNvSpPr>
            <a:spLocks noGrp="1" noChangeArrowheads="1"/>
          </p:cNvSpPr>
          <p:nvPr>
            <p:ph sz="quarter" idx="1"/>
          </p:nvPr>
        </p:nvSpPr>
        <p:spPr>
          <a:xfrm>
            <a:off x="395288" y="765175"/>
            <a:ext cx="8229600" cy="5505450"/>
          </a:xfrm>
        </p:spPr>
        <p:txBody>
          <a:bodyPr>
            <a:normAutofit/>
          </a:bodyPr>
          <a:lstStyle/>
          <a:p>
            <a:pPr eaLnBrk="1" hangingPunct="1">
              <a:buFontTx/>
              <a:buNone/>
            </a:pPr>
            <a:r>
              <a:rPr lang="en-US" altLang="zh-CN" smtClean="0">
                <a:latin typeface="楷体_GB2312" pitchFamily="49" charset="-122"/>
              </a:rPr>
              <a:t>【</a:t>
            </a:r>
            <a:r>
              <a:rPr lang="zh-CN" altLang="en-US" smtClean="0">
                <a:latin typeface="楷体_GB2312" pitchFamily="49" charset="-122"/>
              </a:rPr>
              <a:t>被禁锢的摄影机</a:t>
            </a:r>
            <a:r>
              <a:rPr lang="en-US" altLang="zh-CN" smtClean="0">
                <a:latin typeface="楷体_GB2312" pitchFamily="49" charset="-122"/>
              </a:rPr>
              <a:t>】</a:t>
            </a:r>
          </a:p>
          <a:p>
            <a:pPr eaLnBrk="1" hangingPunct="1"/>
            <a:r>
              <a:rPr lang="en-US" altLang="zh-CN" smtClean="0">
                <a:latin typeface="楷体_GB2312" pitchFamily="49" charset="-122"/>
              </a:rPr>
              <a:t>1895</a:t>
            </a:r>
            <a:r>
              <a:rPr lang="zh-CN" altLang="en-US" smtClean="0">
                <a:latin typeface="楷体_GB2312" pitchFamily="49" charset="-122"/>
              </a:rPr>
              <a:t>年</a:t>
            </a:r>
            <a:r>
              <a:rPr lang="en-US" altLang="zh-CN" smtClean="0">
                <a:latin typeface="楷体_GB2312" pitchFamily="49" charset="-122"/>
              </a:rPr>
              <a:t>12</a:t>
            </a:r>
            <a:r>
              <a:rPr lang="zh-CN" altLang="en-US" smtClean="0">
                <a:latin typeface="楷体_GB2312" pitchFamily="49" charset="-122"/>
              </a:rPr>
              <a:t>月  法国咖啡馆  卢米埃尔兄弟 </a:t>
            </a:r>
          </a:p>
          <a:p>
            <a:pPr eaLnBrk="1" hangingPunct="1">
              <a:buFontTx/>
              <a:buNone/>
            </a:pPr>
            <a:endParaRPr lang="zh-CN" altLang="en-US" smtClean="0">
              <a:latin typeface="楷体_GB2312" pitchFamily="49" charset="-122"/>
            </a:endParaRPr>
          </a:p>
          <a:p>
            <a:pPr eaLnBrk="1" hangingPunct="1">
              <a:buFontTx/>
              <a:buNone/>
            </a:pPr>
            <a:r>
              <a:rPr lang="en-US" altLang="zh-CN" smtClean="0">
                <a:latin typeface="楷体_GB2312" pitchFamily="49" charset="-122"/>
              </a:rPr>
              <a:t>【</a:t>
            </a:r>
            <a:r>
              <a:rPr lang="zh-CN" altLang="en-US" smtClean="0">
                <a:latin typeface="楷体_GB2312" pitchFamily="49" charset="-122"/>
              </a:rPr>
              <a:t>被解放的摄影机</a:t>
            </a:r>
            <a:r>
              <a:rPr lang="en-US" altLang="zh-CN" smtClean="0">
                <a:latin typeface="楷体_GB2312" pitchFamily="49" charset="-122"/>
              </a:rPr>
              <a:t>】</a:t>
            </a:r>
          </a:p>
          <a:p>
            <a:pPr eaLnBrk="1" hangingPunct="1"/>
            <a:r>
              <a:rPr lang="zh-CN" altLang="en-US" smtClean="0">
                <a:latin typeface="楷体_GB2312" pitchFamily="49" charset="-122"/>
              </a:rPr>
              <a:t>鲍特 </a:t>
            </a:r>
            <a:r>
              <a:rPr lang="en-US" altLang="zh-CN" smtClean="0">
                <a:latin typeface="楷体_GB2312" pitchFamily="49" charset="-122"/>
              </a:rPr>
              <a:t>《</a:t>
            </a:r>
            <a:r>
              <a:rPr lang="zh-CN" altLang="en-US" smtClean="0">
                <a:latin typeface="楷体_GB2312" pitchFamily="49" charset="-122"/>
              </a:rPr>
              <a:t>火车大劫案</a:t>
            </a:r>
            <a:r>
              <a:rPr lang="en-US" altLang="zh-CN" smtClean="0">
                <a:latin typeface="楷体_GB2312" pitchFamily="49" charset="-122"/>
              </a:rPr>
              <a:t>》→</a:t>
            </a:r>
            <a:r>
              <a:rPr lang="zh-CN" altLang="en-US" smtClean="0">
                <a:latin typeface="楷体_GB2312" pitchFamily="49" charset="-122"/>
              </a:rPr>
              <a:t>第一次用</a:t>
            </a:r>
            <a:r>
              <a:rPr lang="en-US" altLang="zh-CN" smtClean="0">
                <a:latin typeface="楷体_GB2312" pitchFamily="49" charset="-122"/>
              </a:rPr>
              <a:t>14</a:t>
            </a:r>
            <a:r>
              <a:rPr lang="zh-CN" altLang="en-US" smtClean="0">
                <a:latin typeface="楷体_GB2312" pitchFamily="49" charset="-122"/>
              </a:rPr>
              <a:t>个场景构成一部电影 ，第一次用了特写。</a:t>
            </a:r>
          </a:p>
          <a:p>
            <a:pPr eaLnBrk="1" hangingPunct="1"/>
            <a:r>
              <a:rPr lang="en-US" altLang="zh-CN" smtClean="0">
                <a:latin typeface="楷体_GB2312" pitchFamily="49" charset="-122"/>
              </a:rPr>
              <a:t>1900</a:t>
            </a:r>
            <a:r>
              <a:rPr lang="zh-CN" altLang="en-US" smtClean="0">
                <a:latin typeface="楷体_GB2312" pitchFamily="49" charset="-122"/>
              </a:rPr>
              <a:t>年 乔治</a:t>
            </a:r>
            <a:r>
              <a:rPr lang="en-US" altLang="zh-CN" smtClean="0"/>
              <a:t>·</a:t>
            </a:r>
            <a:r>
              <a:rPr lang="zh-CN" altLang="en-US" smtClean="0">
                <a:latin typeface="楷体_GB2312" pitchFamily="49" charset="-122"/>
              </a:rPr>
              <a:t>史密斯 </a:t>
            </a:r>
            <a:r>
              <a:rPr lang="en-US" altLang="zh-CN" smtClean="0">
                <a:latin typeface="楷体_GB2312" pitchFamily="49" charset="-122"/>
              </a:rPr>
              <a:t>《</a:t>
            </a:r>
            <a:r>
              <a:rPr lang="zh-CN" altLang="en-US" smtClean="0">
                <a:latin typeface="楷体_GB2312" pitchFamily="49" charset="-122"/>
              </a:rPr>
              <a:t>老祖母的阅读镜片</a:t>
            </a:r>
            <a:r>
              <a:rPr lang="en-US" altLang="zh-CN" smtClean="0">
                <a:latin typeface="楷体_GB2312" pitchFamily="49" charset="-122"/>
              </a:rPr>
              <a:t>》</a:t>
            </a:r>
            <a:r>
              <a:rPr lang="zh-CN" altLang="zh-CN" smtClean="0">
                <a:latin typeface="楷体_GB2312" pitchFamily="49" charset="-122"/>
              </a:rPr>
              <a:t>→主观</a:t>
            </a:r>
            <a:r>
              <a:rPr lang="zh-CN" altLang="en-US" smtClean="0">
                <a:latin typeface="楷体_GB2312" pitchFamily="49" charset="-122"/>
              </a:rPr>
              <a:t>特写和远景相结合手法的交替使用 </a:t>
            </a:r>
          </a:p>
          <a:p>
            <a:pPr eaLnBrk="1" hangingPunct="1"/>
            <a:r>
              <a:rPr lang="en-US" altLang="zh-CN" smtClean="0">
                <a:latin typeface="楷体_GB2312" pitchFamily="49" charset="-122"/>
              </a:rPr>
              <a:t>1905</a:t>
            </a:r>
            <a:r>
              <a:rPr lang="zh-CN" altLang="en-US" smtClean="0">
                <a:latin typeface="楷体_GB2312" pitchFamily="49" charset="-122"/>
              </a:rPr>
              <a:t>年 爱森斯坦 </a:t>
            </a:r>
            <a:r>
              <a:rPr lang="en-US" altLang="zh-CN" smtClean="0">
                <a:latin typeface="楷体_GB2312" pitchFamily="49" charset="-122"/>
              </a:rPr>
              <a:t>《</a:t>
            </a:r>
            <a:r>
              <a:rPr lang="zh-CN" altLang="en-US" smtClean="0">
                <a:latin typeface="楷体_GB2312" pitchFamily="49" charset="-122"/>
              </a:rPr>
              <a:t>战舰波将金号</a:t>
            </a:r>
            <a:r>
              <a:rPr lang="en-US" altLang="zh-CN" smtClean="0">
                <a:latin typeface="楷体_GB2312" pitchFamily="49" charset="-122"/>
              </a:rPr>
              <a:t>》→</a:t>
            </a:r>
            <a:r>
              <a:rPr lang="zh-CN" altLang="en-US" smtClean="0">
                <a:latin typeface="楷体_GB2312" pitchFamily="49" charset="-122"/>
              </a:rPr>
              <a:t>大远景、近景以及特写等不同景别的灵活转换 </a:t>
            </a:r>
          </a:p>
          <a:p>
            <a:pPr eaLnBrk="1" hangingPunct="1"/>
            <a:endParaRPr lang="en-US" altLang="zh-CN" smtClean="0">
              <a:latin typeface="楷体_GB2312" pitchFamily="49" charset="-122"/>
            </a:endParaRPr>
          </a:p>
        </p:txBody>
      </p:sp>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eaLnBrk="1" hangingPunct="1"/>
            <a:r>
              <a:rPr lang="zh-CN" altLang="en-US" smtClean="0"/>
              <a:t>第四节 场面调度</a:t>
            </a:r>
          </a:p>
        </p:txBody>
      </p:sp>
      <p:sp>
        <p:nvSpPr>
          <p:cNvPr id="124931" name="Rectangle 3"/>
          <p:cNvSpPr>
            <a:spLocks noGrp="1" noChangeArrowheads="1"/>
          </p:cNvSpPr>
          <p:nvPr>
            <p:ph sz="quarter" idx="1"/>
          </p:nvPr>
        </p:nvSpPr>
        <p:spPr/>
        <p:txBody>
          <a:bodyPr/>
          <a:lstStyle/>
          <a:p>
            <a:pPr eaLnBrk="1" hangingPunct="1"/>
            <a:r>
              <a:rPr lang="zh-CN" altLang="en-US" smtClean="0"/>
              <a:t>含义</a:t>
            </a:r>
          </a:p>
          <a:p>
            <a:pPr eaLnBrk="1" hangingPunct="1"/>
            <a:r>
              <a:rPr lang="zh-CN" altLang="en-US" smtClean="0"/>
              <a:t>意义</a:t>
            </a:r>
          </a:p>
          <a:p>
            <a:pPr eaLnBrk="1" hangingPunct="1"/>
            <a:r>
              <a:rPr lang="zh-CN" altLang="en-US" smtClean="0"/>
              <a:t>分类</a:t>
            </a:r>
          </a:p>
          <a:p>
            <a:pPr eaLnBrk="1" hangingPunct="1"/>
            <a:endParaRPr lang="en-US" altLang="zh-CN" smtClean="0"/>
          </a:p>
        </p:txBody>
      </p:sp>
    </p:spTree>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eaLnBrk="1" hangingPunct="1"/>
            <a:r>
              <a:rPr lang="zh-CN" altLang="en-US" smtClean="0"/>
              <a:t>一、含义</a:t>
            </a:r>
          </a:p>
        </p:txBody>
      </p:sp>
      <p:sp>
        <p:nvSpPr>
          <p:cNvPr id="125955" name="Rectangle 3"/>
          <p:cNvSpPr>
            <a:spLocks noGrp="1" noChangeArrowheads="1"/>
          </p:cNvSpPr>
          <p:nvPr>
            <p:ph sz="quarter" idx="1"/>
          </p:nvPr>
        </p:nvSpPr>
        <p:spPr/>
        <p:txBody>
          <a:bodyPr>
            <a:normAutofit/>
          </a:bodyPr>
          <a:lstStyle/>
          <a:p>
            <a:pPr eaLnBrk="1" hangingPunct="1"/>
            <a:r>
              <a:rPr lang="zh-CN" altLang="en-US" smtClean="0">
                <a:latin typeface="楷体_GB2312" pitchFamily="49" charset="-122"/>
              </a:rPr>
              <a:t>场面调度一词来自法文，为戏剧专有名词，其意为</a:t>
            </a:r>
            <a:r>
              <a:rPr lang="zh-CN" altLang="en-US" smtClean="0"/>
              <a:t>“</a:t>
            </a:r>
            <a:r>
              <a:rPr lang="zh-CN" altLang="en-US" smtClean="0">
                <a:latin typeface="楷体_GB2312" pitchFamily="49" charset="-122"/>
              </a:rPr>
              <a:t>舞台化一个行动</a:t>
            </a:r>
            <a:r>
              <a:rPr lang="zh-CN" altLang="en-US" smtClean="0"/>
              <a:t>”</a:t>
            </a:r>
            <a:r>
              <a:rPr lang="zh-CN" altLang="en-US" smtClean="0">
                <a:latin typeface="楷体_GB2312" pitchFamily="49" charset="-122"/>
              </a:rPr>
              <a:t>或</a:t>
            </a:r>
            <a:r>
              <a:rPr lang="zh-CN" altLang="en-US" smtClean="0"/>
              <a:t>“</a:t>
            </a:r>
            <a:r>
              <a:rPr lang="zh-CN" altLang="en-US" smtClean="0">
                <a:latin typeface="楷体_GB2312" pitchFamily="49" charset="-122"/>
              </a:rPr>
              <a:t>放在场景中</a:t>
            </a:r>
            <a:r>
              <a:rPr lang="zh-CN" altLang="en-US" smtClean="0"/>
              <a:t>”</a:t>
            </a:r>
            <a:r>
              <a:rPr lang="zh-CN" altLang="en-US" smtClean="0">
                <a:latin typeface="楷体_GB2312" pitchFamily="49" charset="-122"/>
              </a:rPr>
              <a:t>，是舞台戏剧构成的视觉元素。</a:t>
            </a:r>
          </a:p>
          <a:p>
            <a:pPr eaLnBrk="1" hangingPunct="1"/>
            <a:r>
              <a:rPr lang="zh-CN" altLang="en-US" smtClean="0">
                <a:latin typeface="楷体_GB2312" pitchFamily="49" charset="-122"/>
              </a:rPr>
              <a:t>广义而言，场面调度是电影语言中最为复杂的一种技术手段。</a:t>
            </a:r>
            <a:r>
              <a:rPr lang="en-US" altLang="zh-CN" smtClean="0">
                <a:latin typeface="楷体_GB2312" pitchFamily="49" charset="-122"/>
              </a:rPr>
              <a:t>《</a:t>
            </a:r>
            <a:r>
              <a:rPr lang="zh-CN" altLang="en-US" smtClean="0">
                <a:latin typeface="楷体_GB2312" pitchFamily="49" charset="-122"/>
              </a:rPr>
              <a:t>电影艺术</a:t>
            </a:r>
            <a:r>
              <a:rPr lang="en-US" altLang="zh-CN" smtClean="0"/>
              <a:t>——</a:t>
            </a:r>
            <a:r>
              <a:rPr lang="zh-CN" altLang="en-US" smtClean="0">
                <a:latin typeface="楷体_GB2312" pitchFamily="49" charset="-122"/>
              </a:rPr>
              <a:t>形式与风格</a:t>
            </a:r>
            <a:r>
              <a:rPr lang="en-US" altLang="zh-CN" smtClean="0">
                <a:latin typeface="楷体_GB2312" pitchFamily="49" charset="-122"/>
              </a:rPr>
              <a:t>》</a:t>
            </a:r>
            <a:r>
              <a:rPr lang="zh-CN" altLang="en-US" smtClean="0">
                <a:latin typeface="楷体_GB2312" pitchFamily="49" charset="-122"/>
              </a:rPr>
              <a:t>一书把布景、灯光、人物的服装、化妆造型、镜头运动、时间、空间等与电影的场面叙事相关的都算进场面调度中。</a:t>
            </a:r>
          </a:p>
          <a:p>
            <a:pPr eaLnBrk="1" hangingPunct="1"/>
            <a:r>
              <a:rPr lang="zh-CN" altLang="en-US" smtClean="0">
                <a:latin typeface="楷体_GB2312" pitchFamily="49" charset="-122"/>
              </a:rPr>
              <a:t>狭义的场面调度就是指单场戏中，与人物的表演、位置移动、关系变化、镜头的运动以及人物和镜头相对关系变化有关的处理手段。</a:t>
            </a:r>
          </a:p>
        </p:txBody>
      </p:sp>
    </p:spTree>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eaLnBrk="1" hangingPunct="1"/>
            <a:r>
              <a:rPr lang="zh-CN" altLang="en-US" smtClean="0"/>
              <a:t>二、意义</a:t>
            </a:r>
          </a:p>
        </p:txBody>
      </p:sp>
      <p:sp>
        <p:nvSpPr>
          <p:cNvPr id="126979" name="Rectangle 3"/>
          <p:cNvSpPr>
            <a:spLocks noGrp="1" noChangeArrowheads="1"/>
          </p:cNvSpPr>
          <p:nvPr>
            <p:ph sz="quarter" idx="1"/>
          </p:nvPr>
        </p:nvSpPr>
        <p:spPr/>
        <p:txBody>
          <a:bodyPr>
            <a:normAutofit/>
          </a:bodyPr>
          <a:lstStyle/>
          <a:p>
            <a:pPr eaLnBrk="1" hangingPunct="1"/>
            <a:r>
              <a:rPr lang="zh-CN" altLang="en-US" smtClean="0"/>
              <a:t>是重要的导演手段，使场景呈现出某种需要的戏剧意味，引导观众对场景的直观感受和看法；</a:t>
            </a:r>
          </a:p>
          <a:p>
            <a:pPr eaLnBrk="1" hangingPunct="1"/>
            <a:r>
              <a:rPr lang="zh-CN" altLang="en-US" smtClean="0"/>
              <a:t>从视听语言的角度分析，场面调度这个技术元素能够让电影脱离平面的二维限制，能在高度、深度和宽度的范围内展开故事，具有空间调度的自由能力；</a:t>
            </a:r>
          </a:p>
          <a:p>
            <a:pPr eaLnBrk="1" hangingPunct="1"/>
            <a:r>
              <a:rPr lang="zh-CN" altLang="en-US" smtClean="0"/>
              <a:t>在美学表现上，场面调度能够更清晰地呈现故事情节和人物关系，渲染场景气氛，揭示场景意味和主题。</a:t>
            </a:r>
          </a:p>
          <a:p>
            <a:pPr eaLnBrk="1" hangingPunct="1"/>
            <a:endParaRPr lang="en-US" altLang="zh-CN" smtClean="0"/>
          </a:p>
        </p:txBody>
      </p:sp>
    </p:spTree>
  </p:cSld>
  <p:clrMapOvr>
    <a:masterClrMapping/>
  </p:clrMapOv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eaLnBrk="1" hangingPunct="1"/>
            <a:r>
              <a:rPr lang="zh-CN" altLang="en-US" smtClean="0"/>
              <a:t>三、分类</a:t>
            </a:r>
          </a:p>
        </p:txBody>
      </p:sp>
      <p:sp>
        <p:nvSpPr>
          <p:cNvPr id="128003" name="Rectangle 3"/>
          <p:cNvSpPr>
            <a:spLocks noGrp="1" noChangeArrowheads="1"/>
          </p:cNvSpPr>
          <p:nvPr>
            <p:ph sz="quarter" idx="1"/>
          </p:nvPr>
        </p:nvSpPr>
        <p:spPr/>
        <p:txBody>
          <a:bodyPr/>
          <a:lstStyle/>
          <a:p>
            <a:pPr eaLnBrk="1" hangingPunct="1"/>
            <a:r>
              <a:rPr lang="zh-CN" altLang="en-US" smtClean="0"/>
              <a:t>人物调度</a:t>
            </a:r>
          </a:p>
          <a:p>
            <a:pPr eaLnBrk="1" hangingPunct="1"/>
            <a:r>
              <a:rPr lang="zh-CN" altLang="en-US" smtClean="0"/>
              <a:t>镜头调度</a:t>
            </a:r>
          </a:p>
          <a:p>
            <a:pPr eaLnBrk="1" hangingPunct="1"/>
            <a:r>
              <a:rPr lang="zh-CN" altLang="en-US" smtClean="0"/>
              <a:t>人物和镜头的综合调度</a:t>
            </a:r>
          </a:p>
        </p:txBody>
      </p:sp>
    </p:spTree>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eaLnBrk="1" hangingPunct="1"/>
            <a:r>
              <a:rPr lang="en-US" altLang="zh-CN" smtClean="0"/>
              <a:t> </a:t>
            </a:r>
          </a:p>
        </p:txBody>
      </p:sp>
      <p:sp>
        <p:nvSpPr>
          <p:cNvPr id="129027" name="Rectangle 3"/>
          <p:cNvSpPr>
            <a:spLocks noGrp="1" noChangeArrowheads="1"/>
          </p:cNvSpPr>
          <p:nvPr>
            <p:ph sz="quarter" idx="1"/>
          </p:nvPr>
        </p:nvSpPr>
        <p:spPr>
          <a:xfrm>
            <a:off x="457200" y="620713"/>
            <a:ext cx="8229600" cy="5505450"/>
          </a:xfrm>
        </p:spPr>
        <p:txBody>
          <a:bodyPr>
            <a:normAutofit/>
          </a:bodyPr>
          <a:lstStyle/>
          <a:p>
            <a:pPr eaLnBrk="1" hangingPunct="1"/>
            <a:r>
              <a:rPr lang="en-US" altLang="zh-CN" smtClean="0"/>
              <a:t>【</a:t>
            </a:r>
            <a:r>
              <a:rPr lang="zh-CN" altLang="en-US" smtClean="0"/>
              <a:t>人物调度</a:t>
            </a:r>
            <a:r>
              <a:rPr lang="en-US" altLang="zh-CN" smtClean="0"/>
              <a:t>】</a:t>
            </a:r>
          </a:p>
          <a:p>
            <a:pPr eaLnBrk="1" hangingPunct="1"/>
            <a:r>
              <a:rPr lang="zh-CN" altLang="en-US" smtClean="0"/>
              <a:t>人物调度是指演员在场景中通过运动发生位移和在画面中的位置变化，也包括演员之间相互位置关系的调度变化。</a:t>
            </a:r>
          </a:p>
          <a:p>
            <a:pPr eaLnBrk="1" hangingPunct="1"/>
            <a:endParaRPr lang="zh-CN" altLang="en-US" smtClean="0"/>
          </a:p>
          <a:p>
            <a:pPr eaLnBrk="1" hangingPunct="1"/>
            <a:r>
              <a:rPr lang="zh-CN" altLang="en-US" smtClean="0"/>
              <a:t>按照调度的方向划分为：</a:t>
            </a:r>
          </a:p>
          <a:p>
            <a:pPr eaLnBrk="1" hangingPunct="1"/>
            <a:r>
              <a:rPr lang="en-US" altLang="zh-CN" smtClean="0"/>
              <a:t>1</a:t>
            </a:r>
            <a:r>
              <a:rPr lang="zh-CN" altLang="en-US" smtClean="0"/>
              <a:t>、横向调度，能在相对封闭的空间里展开叙事；</a:t>
            </a:r>
          </a:p>
          <a:p>
            <a:pPr eaLnBrk="1" hangingPunct="1"/>
            <a:r>
              <a:rPr lang="en-US" altLang="zh-CN" smtClean="0"/>
              <a:t>2</a:t>
            </a:r>
            <a:r>
              <a:rPr lang="zh-CN" altLang="en-US" smtClean="0"/>
              <a:t>、纵深调度，常和景深镜头一起使用，能扩展空间并表现悬念、意境，经常使用在送行的场面中；</a:t>
            </a:r>
          </a:p>
          <a:p>
            <a:pPr eaLnBrk="1" hangingPunct="1"/>
            <a:r>
              <a:rPr lang="en-US" altLang="zh-CN" smtClean="0"/>
              <a:t>3</a:t>
            </a:r>
            <a:r>
              <a:rPr lang="zh-CN" altLang="en-US" smtClean="0"/>
              <a:t>、垂直方向调度，容易造成人物之间关系的俯、仰，使人物造型有隐喻功能，也可以产生空间的疏离感觉；</a:t>
            </a:r>
          </a:p>
          <a:p>
            <a:pPr eaLnBrk="1" hangingPunct="1"/>
            <a:r>
              <a:rPr lang="en-US" altLang="zh-CN" smtClean="0"/>
              <a:t>4</a:t>
            </a:r>
            <a:r>
              <a:rPr lang="zh-CN" altLang="en-US" smtClean="0"/>
              <a:t>、环形调度，能呈现微妙关系和特定气氛；</a:t>
            </a:r>
          </a:p>
          <a:p>
            <a:pPr eaLnBrk="1" hangingPunct="1"/>
            <a:r>
              <a:rPr lang="en-US" altLang="zh-CN" smtClean="0"/>
              <a:t>5</a:t>
            </a:r>
            <a:r>
              <a:rPr lang="zh-CN" altLang="en-US" smtClean="0"/>
              <a:t>、综合调度，结合两种方向以上的调度方式，功能丰富。</a:t>
            </a:r>
          </a:p>
          <a:p>
            <a:pPr eaLnBrk="1" hangingPunct="1"/>
            <a:endParaRPr lang="en-US" altLang="zh-CN" smtClean="0"/>
          </a:p>
        </p:txBody>
      </p:sp>
    </p:spTree>
  </p:cSld>
  <p:clrMapOvr>
    <a:masterClrMapping/>
  </p:clrMapOv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eaLnBrk="1" hangingPunct="1"/>
            <a:r>
              <a:rPr lang="en-US" altLang="zh-CN" smtClean="0"/>
              <a:t> </a:t>
            </a:r>
          </a:p>
        </p:txBody>
      </p:sp>
      <p:sp>
        <p:nvSpPr>
          <p:cNvPr id="130051" name="Rectangle 3"/>
          <p:cNvSpPr>
            <a:spLocks noGrp="1" noChangeArrowheads="1"/>
          </p:cNvSpPr>
          <p:nvPr>
            <p:ph sz="quarter" idx="1"/>
          </p:nvPr>
        </p:nvSpPr>
        <p:spPr>
          <a:xfrm>
            <a:off x="457200" y="765175"/>
            <a:ext cx="8229600" cy="5360988"/>
          </a:xfrm>
        </p:spPr>
        <p:txBody>
          <a:bodyPr/>
          <a:lstStyle/>
          <a:p>
            <a:pPr eaLnBrk="1" hangingPunct="1"/>
            <a:r>
              <a:rPr lang="en-US" altLang="zh-CN" smtClean="0"/>
              <a:t>【</a:t>
            </a:r>
            <a:r>
              <a:rPr lang="zh-CN" altLang="en-US" smtClean="0"/>
              <a:t>镜头调度</a:t>
            </a:r>
            <a:r>
              <a:rPr lang="en-US" altLang="zh-CN" smtClean="0"/>
              <a:t>】</a:t>
            </a:r>
          </a:p>
          <a:p>
            <a:pPr eaLnBrk="1" hangingPunct="1"/>
            <a:r>
              <a:rPr lang="zh-CN" altLang="en-US" smtClean="0"/>
              <a:t>简言之，即摄影机运动而人物不动的调度方法。</a:t>
            </a:r>
          </a:p>
          <a:p>
            <a:pPr eaLnBrk="1" hangingPunct="1"/>
            <a:endParaRPr lang="zh-CN" altLang="en-US" smtClean="0"/>
          </a:p>
          <a:p>
            <a:pPr eaLnBrk="1" hangingPunct="1"/>
            <a:r>
              <a:rPr lang="zh-CN" altLang="en-US" smtClean="0"/>
              <a:t>镜头的运动或者有一定的叙事目的，或者别有隐喻意味，主题暗示性和引导性很强。</a:t>
            </a:r>
          </a:p>
          <a:p>
            <a:pPr eaLnBrk="1" hangingPunct="1"/>
            <a:endParaRPr lang="zh-CN" altLang="en-US" smtClean="0"/>
          </a:p>
          <a:p>
            <a:pPr eaLnBrk="1" hangingPunct="1"/>
            <a:endParaRPr lang="en-US" altLang="zh-CN" smtClean="0"/>
          </a:p>
        </p:txBody>
      </p:sp>
    </p:spTree>
  </p:cSld>
  <p:clrMapOvr>
    <a:masterClrMapping/>
  </p:clrMapOvr>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pPr eaLnBrk="1" hangingPunct="1"/>
            <a:r>
              <a:rPr lang="en-US" altLang="zh-CN" smtClean="0"/>
              <a:t> </a:t>
            </a:r>
          </a:p>
        </p:txBody>
      </p:sp>
      <p:sp>
        <p:nvSpPr>
          <p:cNvPr id="131075" name="Rectangle 3"/>
          <p:cNvSpPr>
            <a:spLocks noGrp="1" noChangeArrowheads="1"/>
          </p:cNvSpPr>
          <p:nvPr>
            <p:ph sz="quarter" idx="1"/>
          </p:nvPr>
        </p:nvSpPr>
        <p:spPr>
          <a:xfrm>
            <a:off x="457200" y="692150"/>
            <a:ext cx="8229600" cy="5434013"/>
          </a:xfrm>
        </p:spPr>
        <p:txBody>
          <a:bodyPr/>
          <a:lstStyle/>
          <a:p>
            <a:pPr eaLnBrk="1" hangingPunct="1"/>
            <a:r>
              <a:rPr lang="en-US" altLang="zh-CN" smtClean="0"/>
              <a:t>【</a:t>
            </a:r>
            <a:r>
              <a:rPr lang="zh-CN" altLang="en-US" smtClean="0"/>
              <a:t>人物和镜头的综合调度</a:t>
            </a:r>
            <a:r>
              <a:rPr lang="en-US" altLang="zh-CN" smtClean="0"/>
              <a:t>】</a:t>
            </a:r>
          </a:p>
          <a:p>
            <a:pPr eaLnBrk="1" hangingPunct="1"/>
            <a:r>
              <a:rPr lang="zh-CN" altLang="en-US" smtClean="0"/>
              <a:t>摄影机和人物都有运动的调度方法。</a:t>
            </a:r>
          </a:p>
          <a:p>
            <a:pPr eaLnBrk="1" hangingPunct="1"/>
            <a:r>
              <a:rPr lang="zh-CN" altLang="en-US" smtClean="0"/>
              <a:t>这种调度让摄影机和人物保持运动的一致性，观众不会特别留意于运动产生的变化，有利于保持观众对场景真实感的幻觉。一般而言，既要根据讲述剧情的需要，交待、展示清晰的叙事叙事信息，有人物与镜头运动的依据，同时也要考虑调度后的画面造型效果，符合美感，有序，而不是杂乱无章，漫无目的。</a:t>
            </a:r>
          </a:p>
        </p:txBody>
      </p:sp>
    </p:spTree>
  </p:cSld>
  <p:clrMapOvr>
    <a:masterClrMapping/>
  </p:clrMapOvr>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457200" y="274638"/>
            <a:ext cx="8229600" cy="69850"/>
          </a:xfrm>
        </p:spPr>
        <p:txBody>
          <a:bodyPr>
            <a:normAutofit fontScale="90000"/>
          </a:bodyPr>
          <a:lstStyle/>
          <a:p>
            <a:pPr eaLnBrk="1" hangingPunct="1"/>
            <a:r>
              <a:rPr lang="en-US" altLang="zh-CN" sz="2800" smtClean="0"/>
              <a:t> </a:t>
            </a:r>
          </a:p>
        </p:txBody>
      </p:sp>
      <p:sp>
        <p:nvSpPr>
          <p:cNvPr id="132099" name="Rectangle 3"/>
          <p:cNvSpPr>
            <a:spLocks noGrp="1" noChangeArrowheads="1"/>
          </p:cNvSpPr>
          <p:nvPr>
            <p:ph sz="quarter" idx="1"/>
          </p:nvPr>
        </p:nvSpPr>
        <p:spPr>
          <a:xfrm>
            <a:off x="457200" y="476250"/>
            <a:ext cx="8229600" cy="5649913"/>
          </a:xfrm>
        </p:spPr>
        <p:txBody>
          <a:bodyPr>
            <a:normAutofit/>
          </a:bodyPr>
          <a:lstStyle/>
          <a:p>
            <a:pPr eaLnBrk="1" hangingPunct="1"/>
            <a:r>
              <a:rPr lang="zh-CN" altLang="en-US" smtClean="0"/>
              <a:t>知识补充：</a:t>
            </a:r>
          </a:p>
          <a:p>
            <a:pPr eaLnBrk="1" hangingPunct="1"/>
            <a:r>
              <a:rPr lang="en-US" altLang="zh-CN" smtClean="0"/>
              <a:t>【</a:t>
            </a:r>
            <a:r>
              <a:rPr lang="zh-CN" altLang="en-US" smtClean="0"/>
              <a:t>重复性场面调度</a:t>
            </a:r>
            <a:r>
              <a:rPr lang="en-US" altLang="zh-CN" smtClean="0"/>
              <a:t>】</a:t>
            </a:r>
          </a:p>
          <a:p>
            <a:pPr eaLnBrk="1" hangingPunct="1"/>
            <a:r>
              <a:rPr lang="zh-CN" altLang="en-US" smtClean="0"/>
              <a:t>相同或相似的演员调度和镜头调度重复出现。</a:t>
            </a:r>
          </a:p>
          <a:p>
            <a:pPr eaLnBrk="1" hangingPunct="1"/>
            <a:r>
              <a:rPr lang="zh-CN" altLang="en-US" smtClean="0"/>
              <a:t>虽然镜头调度有些变动，但相同或相似的演员调度重复出现。虽然演员调度有些变动，但相同或相似的镜头调度重复出现。在一部影片中，这种相同或相似的演员调度和镜头调度的重复出现，会引发观众的联想，使他们在比较之中，领会出其中内在的联系和涵义，从而增强剧情的感人力量。</a:t>
            </a:r>
          </a:p>
        </p:txBody>
      </p:sp>
    </p:spTree>
  </p:cSld>
  <p:clrMapOvr>
    <a:masterClrMapping/>
  </p:clrMapOvr>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4"/>
          <p:cNvSpPr>
            <a:spLocks noGrp="1" noChangeArrowheads="1"/>
          </p:cNvSpPr>
          <p:nvPr>
            <p:ph type="ctrTitle"/>
          </p:nvPr>
        </p:nvSpPr>
        <p:spPr/>
        <p:txBody>
          <a:bodyPr/>
          <a:lstStyle/>
          <a:p>
            <a:pPr eaLnBrk="1" hangingPunct="1"/>
            <a:r>
              <a:rPr lang="zh-CN" altLang="en-US" sz="4400" smtClean="0"/>
              <a:t>第三章</a:t>
            </a:r>
            <a:br>
              <a:rPr lang="zh-CN" altLang="en-US" sz="4400" smtClean="0"/>
            </a:br>
            <a:r>
              <a:rPr lang="zh-CN" altLang="en-US" sz="4400" smtClean="0"/>
              <a:t>声音与声画关系</a:t>
            </a:r>
          </a:p>
        </p:txBody>
      </p:sp>
      <p:sp>
        <p:nvSpPr>
          <p:cNvPr id="133123" name="Rectangle 5"/>
          <p:cNvSpPr>
            <a:spLocks noGrp="1" noChangeArrowheads="1"/>
          </p:cNvSpPr>
          <p:nvPr>
            <p:ph type="subTitle" idx="1"/>
          </p:nvPr>
        </p:nvSpPr>
        <p:spPr/>
        <p:txBody>
          <a:bodyPr/>
          <a:lstStyle/>
          <a:p>
            <a:pPr eaLnBrk="1" hangingPunct="1"/>
            <a:r>
              <a:rPr lang="en-US" altLang="zh-CN" smtClean="0"/>
              <a:t> </a:t>
            </a:r>
          </a:p>
        </p:txBody>
      </p:sp>
    </p:spTree>
  </p:cSld>
  <p:clrMapOvr>
    <a:masterClrMapping/>
  </p:clrMapOvr>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eaLnBrk="1" hangingPunct="1"/>
            <a:r>
              <a:rPr lang="zh-CN" altLang="en-US" smtClean="0"/>
              <a:t>内容提要</a:t>
            </a:r>
          </a:p>
        </p:txBody>
      </p:sp>
      <p:sp>
        <p:nvSpPr>
          <p:cNvPr id="134147" name="Rectangle 3"/>
          <p:cNvSpPr>
            <a:spLocks noGrp="1" noChangeArrowheads="1"/>
          </p:cNvSpPr>
          <p:nvPr>
            <p:ph sz="quarter" idx="1"/>
          </p:nvPr>
        </p:nvSpPr>
        <p:spPr/>
        <p:txBody>
          <a:bodyPr/>
          <a:lstStyle/>
          <a:p>
            <a:pPr eaLnBrk="1" hangingPunct="1"/>
            <a:r>
              <a:rPr lang="zh-CN" altLang="en-US" smtClean="0"/>
              <a:t>影视声音概述</a:t>
            </a:r>
          </a:p>
          <a:p>
            <a:pPr eaLnBrk="1" hangingPunct="1"/>
            <a:r>
              <a:rPr lang="zh-CN" altLang="en-US" smtClean="0"/>
              <a:t>影视声音的构成元素及其功能</a:t>
            </a:r>
          </a:p>
          <a:p>
            <a:pPr eaLnBrk="1" hangingPunct="1"/>
            <a:r>
              <a:rPr lang="zh-CN" altLang="en-US" smtClean="0"/>
              <a:t>声画关系</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39750" y="0"/>
            <a:ext cx="8229600" cy="1143000"/>
          </a:xfrm>
        </p:spPr>
        <p:txBody>
          <a:bodyPr/>
          <a:lstStyle/>
          <a:p>
            <a:pPr eaLnBrk="1" hangingPunct="1"/>
            <a:r>
              <a:rPr lang="zh-CN" altLang="en-US" smtClean="0"/>
              <a:t>三、景别的划分与功能</a:t>
            </a:r>
          </a:p>
        </p:txBody>
      </p:sp>
      <p:sp>
        <p:nvSpPr>
          <p:cNvPr id="15363" name="Rectangle 3"/>
          <p:cNvSpPr>
            <a:spLocks noGrp="1" noChangeArrowheads="1"/>
          </p:cNvSpPr>
          <p:nvPr>
            <p:ph sz="quarter" idx="1"/>
          </p:nvPr>
        </p:nvSpPr>
        <p:spPr>
          <a:xfrm>
            <a:off x="395288" y="1052513"/>
            <a:ext cx="8229600" cy="5073650"/>
          </a:xfrm>
        </p:spPr>
        <p:txBody>
          <a:bodyPr>
            <a:normAutofit/>
          </a:bodyPr>
          <a:lstStyle/>
          <a:p>
            <a:pPr eaLnBrk="1" hangingPunct="1"/>
            <a:r>
              <a:rPr lang="zh-CN" altLang="en-US" smtClean="0">
                <a:latin typeface="楷体_GB2312" pitchFamily="49" charset="-122"/>
              </a:rPr>
              <a:t>景别的大小是由摄影机与拍摄对象间的距离决定的，电影技术的发展又使它同时取决于所用光学镜头的焦距。</a:t>
            </a:r>
            <a:endParaRPr lang="zh-CN" altLang="en-US" smtClean="0"/>
          </a:p>
          <a:p>
            <a:pPr eaLnBrk="1" hangingPunct="1"/>
            <a:endParaRPr lang="zh-CN" altLang="en-US" smtClean="0"/>
          </a:p>
          <a:p>
            <a:pPr eaLnBrk="1" hangingPunct="1"/>
            <a:r>
              <a:rPr lang="zh-CN" altLang="en-US" smtClean="0"/>
              <a:t>一般来讲，景别的划分有两种标准，一种以被摄主体在画面中所占的面积大小为标准，凡拍摄主体全貌均为全景，凡拍摄其局部则为中景和近景；另一种以成年人在画面中所占位置大小为标准，将景别划分为：大远景、远景、全景、中景、近景、特写。一般情况下，多采用后一种划分法。</a:t>
            </a:r>
          </a:p>
          <a:p>
            <a:pPr eaLnBrk="1" hangingPunct="1"/>
            <a:endParaRPr lang="zh-CN" altLang="en-US" smtClean="0"/>
          </a:p>
          <a:p>
            <a:pPr eaLnBrk="1" hangingPunct="1"/>
            <a:endParaRPr lang="zh-CN" altLang="en-US" smtClean="0"/>
          </a:p>
          <a:p>
            <a:pPr eaLnBrk="1" hangingPunct="1"/>
            <a:endParaRPr lang="en-US" altLang="zh-CN" smtClean="0"/>
          </a:p>
        </p:txBody>
      </p:sp>
      <p:sp>
        <p:nvSpPr>
          <p:cNvPr id="15364" name="Rectangle 4"/>
          <p:cNvSpPr>
            <a:spLocks noChangeArrowheads="1"/>
          </p:cNvSpPr>
          <p:nvPr/>
        </p:nvSpPr>
        <p:spPr bwMode="auto">
          <a:xfrm flipV="1">
            <a:off x="9828213" y="2781300"/>
            <a:ext cx="71437" cy="365125"/>
          </a:xfrm>
          <a:prstGeom prst="rect">
            <a:avLst/>
          </a:prstGeom>
          <a:noFill/>
          <a:ln w="9525">
            <a:noFill/>
            <a:miter lim="800000"/>
            <a:headEnd/>
            <a:tailEnd/>
          </a:ln>
          <a:effectLst/>
        </p:spPr>
        <p:txBody>
          <a:bodyPr rot="10800000">
            <a:spAutoFit/>
          </a:bodyPr>
          <a:lstStyle/>
          <a:p>
            <a:endParaRPr lang="zh-CN" altLang="zh-CN" b="1">
              <a:solidFill>
                <a:srgbClr val="FF3399"/>
              </a:solidFill>
            </a:endParaRPr>
          </a:p>
        </p:txBody>
      </p:sp>
    </p:spTree>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pPr eaLnBrk="1" hangingPunct="1"/>
            <a:r>
              <a:rPr lang="zh-CN" altLang="en-US" smtClean="0"/>
              <a:t>第一节 影视声音概述</a:t>
            </a:r>
          </a:p>
        </p:txBody>
      </p:sp>
      <p:sp>
        <p:nvSpPr>
          <p:cNvPr id="135171" name="Rectangle 3"/>
          <p:cNvSpPr>
            <a:spLocks noGrp="1" noChangeArrowheads="1"/>
          </p:cNvSpPr>
          <p:nvPr>
            <p:ph sz="quarter" idx="1"/>
          </p:nvPr>
        </p:nvSpPr>
        <p:spPr/>
        <p:txBody>
          <a:bodyPr/>
          <a:lstStyle/>
          <a:p>
            <a:pPr eaLnBrk="1" hangingPunct="1"/>
            <a:r>
              <a:rPr lang="zh-CN" altLang="en-US" smtClean="0"/>
              <a:t>电影声音的发展史</a:t>
            </a:r>
          </a:p>
          <a:p>
            <a:pPr eaLnBrk="1" hangingPunct="1"/>
            <a:r>
              <a:rPr lang="zh-CN" altLang="en-US" smtClean="0"/>
              <a:t>声音的一般知识</a:t>
            </a:r>
          </a:p>
          <a:p>
            <a:pPr eaLnBrk="1" hangingPunct="1"/>
            <a:r>
              <a:rPr lang="zh-CN" altLang="en-US" smtClean="0"/>
              <a:t>声音的艺术属性</a:t>
            </a:r>
          </a:p>
          <a:p>
            <a:pPr eaLnBrk="1" hangingPunct="1"/>
            <a:r>
              <a:rPr lang="zh-CN" altLang="en-US" smtClean="0"/>
              <a:t>影视声音的分类</a:t>
            </a:r>
          </a:p>
          <a:p>
            <a:pPr eaLnBrk="1" hangingPunct="1"/>
            <a:endParaRPr lang="zh-CN" altLang="en-US" smtClean="0"/>
          </a:p>
          <a:p>
            <a:pPr eaLnBrk="1" hangingPunct="1">
              <a:buFontTx/>
              <a:buNone/>
            </a:pPr>
            <a:endParaRPr lang="en-US" altLang="zh-CN" smtClean="0"/>
          </a:p>
        </p:txBody>
      </p:sp>
    </p:spTree>
  </p:cSld>
  <p:clrMapOvr>
    <a:masterClrMapping/>
  </p:clrMapOvr>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pPr eaLnBrk="1" hangingPunct="1"/>
            <a:r>
              <a:rPr lang="zh-CN" altLang="en-US" smtClean="0"/>
              <a:t>一、 </a:t>
            </a:r>
            <a:r>
              <a:rPr lang="zh-CN" altLang="en-US" smtClean="0">
                <a:latin typeface="楷体_GB2312" pitchFamily="49" charset="-122"/>
              </a:rPr>
              <a:t>电影声音的发展史</a:t>
            </a:r>
            <a:endParaRPr lang="zh-CN" altLang="en-US" smtClean="0"/>
          </a:p>
        </p:txBody>
      </p:sp>
      <p:sp>
        <p:nvSpPr>
          <p:cNvPr id="136195" name="Rectangle 3"/>
          <p:cNvSpPr>
            <a:spLocks noGrp="1" noChangeArrowheads="1"/>
          </p:cNvSpPr>
          <p:nvPr>
            <p:ph sz="quarter" idx="1"/>
          </p:nvPr>
        </p:nvSpPr>
        <p:spPr>
          <a:xfrm>
            <a:off x="457200" y="1268413"/>
            <a:ext cx="8229600" cy="4857750"/>
          </a:xfrm>
        </p:spPr>
        <p:txBody>
          <a:bodyPr>
            <a:normAutofit/>
          </a:bodyPr>
          <a:lstStyle/>
          <a:p>
            <a:pPr eaLnBrk="1" hangingPunct="1"/>
            <a:endParaRPr lang="en-US" altLang="zh-CN" smtClean="0">
              <a:latin typeface="楷体_GB2312" pitchFamily="49" charset="-122"/>
            </a:endParaRPr>
          </a:p>
          <a:p>
            <a:pPr eaLnBrk="1" hangingPunct="1"/>
            <a:r>
              <a:rPr lang="en-US" altLang="zh-CN" smtClean="0">
                <a:latin typeface="楷体_GB2312" pitchFamily="49" charset="-122"/>
              </a:rPr>
              <a:t>①</a:t>
            </a:r>
            <a:r>
              <a:rPr lang="zh-CN" altLang="en-US" smtClean="0">
                <a:latin typeface="楷体_GB2312" pitchFamily="49" charset="-122"/>
              </a:rPr>
              <a:t>电影从来不是</a:t>
            </a:r>
            <a:r>
              <a:rPr lang="zh-CN" altLang="en-US" smtClean="0"/>
              <a:t>“</a:t>
            </a:r>
            <a:r>
              <a:rPr lang="zh-CN" altLang="en-US" smtClean="0">
                <a:latin typeface="楷体_GB2312" pitchFamily="49" charset="-122"/>
              </a:rPr>
              <a:t>无声</a:t>
            </a:r>
            <a:r>
              <a:rPr lang="zh-CN" altLang="en-US" smtClean="0"/>
              <a:t>”</a:t>
            </a:r>
            <a:r>
              <a:rPr lang="zh-CN" altLang="en-US" smtClean="0">
                <a:latin typeface="楷体_GB2312" pitchFamily="49" charset="-122"/>
              </a:rPr>
              <a:t>的。对于最早的无声电影来说</a:t>
            </a:r>
            <a:r>
              <a:rPr lang="en-US" altLang="zh-CN" smtClean="0">
                <a:latin typeface="楷体_GB2312" pitchFamily="49" charset="-122"/>
              </a:rPr>
              <a:t>,</a:t>
            </a:r>
            <a:r>
              <a:rPr lang="zh-CN" altLang="en-US" smtClean="0">
                <a:latin typeface="楷体_GB2312" pitchFamily="49" charset="-122"/>
              </a:rPr>
              <a:t>声音在电影屏幕之外，是放映电影时的钢琴伴奏，主要功能是遮掩放映机发出的噪音和平衡视听觉。</a:t>
            </a:r>
          </a:p>
          <a:p>
            <a:pPr eaLnBrk="1" hangingPunct="1"/>
            <a:endParaRPr lang="zh-CN" altLang="en-US" smtClean="0">
              <a:latin typeface="楷体_GB2312" pitchFamily="49" charset="-122"/>
            </a:endParaRPr>
          </a:p>
          <a:p>
            <a:pPr eaLnBrk="1" hangingPunct="1"/>
            <a:r>
              <a:rPr lang="en-US" altLang="en-US" smtClean="0">
                <a:latin typeface="楷体_GB2312" pitchFamily="49" charset="-122"/>
              </a:rPr>
              <a:t>②</a:t>
            </a:r>
            <a:r>
              <a:rPr lang="zh-CN" altLang="en-US" smtClean="0">
                <a:latin typeface="楷体_GB2312" pitchFamily="49" charset="-122"/>
              </a:rPr>
              <a:t>管弦乐队是在本世纪二十年代初期开始进入大城市的电影院的。乐队的规模与质量完全取决于雇用它们的电影院的财力</a:t>
            </a:r>
            <a:r>
              <a:rPr lang="en-US" altLang="zh-CN" smtClean="0">
                <a:latin typeface="楷体_GB2312" pitchFamily="49" charset="-122"/>
              </a:rPr>
              <a:t>, </a:t>
            </a:r>
            <a:r>
              <a:rPr lang="zh-CN" altLang="en-US" smtClean="0">
                <a:latin typeface="楷体_GB2312" pitchFamily="49" charset="-122"/>
              </a:rPr>
              <a:t>少则几人</a:t>
            </a:r>
            <a:r>
              <a:rPr lang="en-US" altLang="zh-CN" smtClean="0">
                <a:latin typeface="楷体_GB2312" pitchFamily="49" charset="-122"/>
              </a:rPr>
              <a:t>,</a:t>
            </a:r>
            <a:r>
              <a:rPr lang="zh-CN" altLang="en-US" smtClean="0">
                <a:latin typeface="楷体_GB2312" pitchFamily="49" charset="-122"/>
              </a:rPr>
              <a:t>多则几十人。如</a:t>
            </a:r>
            <a:r>
              <a:rPr lang="en-US" altLang="zh-CN" smtClean="0">
                <a:latin typeface="楷体_GB2312" pitchFamily="49" charset="-122"/>
              </a:rPr>
              <a:t>1914</a:t>
            </a:r>
            <a:r>
              <a:rPr lang="zh-CN" altLang="en-US" smtClean="0">
                <a:latin typeface="楷体_GB2312" pitchFamily="49" charset="-122"/>
              </a:rPr>
              <a:t>年拍摄的</a:t>
            </a:r>
            <a:r>
              <a:rPr lang="en-US" altLang="zh-CN" smtClean="0">
                <a:latin typeface="楷体_GB2312" pitchFamily="49" charset="-122"/>
              </a:rPr>
              <a:t>《</a:t>
            </a:r>
            <a:r>
              <a:rPr lang="zh-CN" altLang="en-US" smtClean="0">
                <a:latin typeface="楷体_GB2312" pitchFamily="49" charset="-122"/>
              </a:rPr>
              <a:t>一个国家的诞生</a:t>
            </a:r>
            <a:r>
              <a:rPr lang="en-US" altLang="zh-CN" smtClean="0">
                <a:latin typeface="楷体_GB2312" pitchFamily="49" charset="-122"/>
              </a:rPr>
              <a:t>》, </a:t>
            </a:r>
            <a:r>
              <a:rPr lang="zh-CN" altLang="en-US" smtClean="0">
                <a:latin typeface="楷体_GB2312" pitchFamily="49" charset="-122"/>
              </a:rPr>
              <a:t>有着适合于它们的专门乐谱。</a:t>
            </a:r>
          </a:p>
          <a:p>
            <a:pPr eaLnBrk="1" hangingPunct="1"/>
            <a:endParaRPr lang="zh-CN" altLang="en-US" smtClean="0">
              <a:latin typeface="楷体_GB2312" pitchFamily="49" charset="-122"/>
            </a:endParaRPr>
          </a:p>
          <a:p>
            <a:pPr eaLnBrk="1" hangingPunct="1"/>
            <a:r>
              <a:rPr lang="zh-CN" altLang="en-US" sz="2000" b="0" smtClean="0">
                <a:latin typeface="楷体_GB2312" pitchFamily="49" charset="-122"/>
              </a:rPr>
              <a:t>    </a:t>
            </a:r>
          </a:p>
        </p:txBody>
      </p:sp>
    </p:spTree>
  </p:cSld>
  <p:clrMapOvr>
    <a:masterClrMapping/>
  </p:clrMapOvr>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457200" y="274638"/>
            <a:ext cx="8229600" cy="490537"/>
          </a:xfrm>
        </p:spPr>
        <p:txBody>
          <a:bodyPr>
            <a:normAutofit fontScale="90000"/>
          </a:bodyPr>
          <a:lstStyle/>
          <a:p>
            <a:pPr eaLnBrk="1" hangingPunct="1"/>
            <a:r>
              <a:rPr lang="en-US" altLang="zh-CN" sz="2800" smtClean="0"/>
              <a:t> </a:t>
            </a:r>
          </a:p>
        </p:txBody>
      </p:sp>
      <p:sp>
        <p:nvSpPr>
          <p:cNvPr id="137219" name="Rectangle 3"/>
          <p:cNvSpPr>
            <a:spLocks noGrp="1" noChangeArrowheads="1"/>
          </p:cNvSpPr>
          <p:nvPr>
            <p:ph sz="quarter" idx="1"/>
          </p:nvPr>
        </p:nvSpPr>
        <p:spPr>
          <a:xfrm>
            <a:off x="457200" y="908050"/>
            <a:ext cx="8229600" cy="5218113"/>
          </a:xfrm>
        </p:spPr>
        <p:txBody>
          <a:bodyPr>
            <a:normAutofit/>
          </a:bodyPr>
          <a:lstStyle/>
          <a:p>
            <a:pPr eaLnBrk="1" hangingPunct="1"/>
            <a:r>
              <a:rPr lang="en-US" altLang="zh-CN" smtClean="0">
                <a:latin typeface="楷体_GB2312" pitchFamily="49" charset="-122"/>
              </a:rPr>
              <a:t>③</a:t>
            </a:r>
            <a:r>
              <a:rPr lang="zh-CN" altLang="en-US" smtClean="0">
                <a:latin typeface="楷体_GB2312" pitchFamily="49" charset="-122"/>
              </a:rPr>
              <a:t>随着电影事业的发展</a:t>
            </a:r>
            <a:r>
              <a:rPr lang="en-US" altLang="zh-CN" smtClean="0">
                <a:latin typeface="楷体_GB2312" pitchFamily="49" charset="-122"/>
              </a:rPr>
              <a:t>, </a:t>
            </a:r>
            <a:r>
              <a:rPr lang="zh-CN" altLang="en-US" smtClean="0">
                <a:latin typeface="楷体_GB2312" pitchFamily="49" charset="-122"/>
              </a:rPr>
              <a:t>很多专业作曲家开始为影片创作乐曲。德国作曲家爱德蒙</a:t>
            </a:r>
            <a:r>
              <a:rPr lang="en-US" altLang="zh-CN" smtClean="0"/>
              <a:t>·</a:t>
            </a:r>
            <a:r>
              <a:rPr lang="en-US" altLang="zh-CN" smtClean="0">
                <a:latin typeface="楷体_GB2312" pitchFamily="49" charset="-122"/>
              </a:rPr>
              <a:t> </a:t>
            </a:r>
            <a:r>
              <a:rPr lang="zh-CN" altLang="en-US" smtClean="0">
                <a:latin typeface="楷体_GB2312" pitchFamily="49" charset="-122"/>
              </a:rPr>
              <a:t>梅塞尔曾经以他为谢尔盖</a:t>
            </a:r>
            <a:r>
              <a:rPr lang="en-US" altLang="zh-CN" smtClean="0"/>
              <a:t>·</a:t>
            </a:r>
            <a:r>
              <a:rPr lang="en-US" altLang="zh-CN" smtClean="0">
                <a:latin typeface="楷体_GB2312" pitchFamily="49" charset="-122"/>
              </a:rPr>
              <a:t> </a:t>
            </a:r>
            <a:r>
              <a:rPr lang="zh-CN" altLang="en-US" smtClean="0">
                <a:latin typeface="楷体_GB2312" pitchFamily="49" charset="-122"/>
              </a:rPr>
              <a:t>爱森斯坦的</a:t>
            </a:r>
            <a:r>
              <a:rPr lang="en-US" altLang="zh-CN" smtClean="0">
                <a:latin typeface="楷体_GB2312" pitchFamily="49" charset="-122"/>
              </a:rPr>
              <a:t>《</a:t>
            </a:r>
            <a:r>
              <a:rPr lang="zh-CN" altLang="en-US" smtClean="0">
                <a:latin typeface="楷体_GB2312" pitchFamily="49" charset="-122"/>
              </a:rPr>
              <a:t>战舰波将金号</a:t>
            </a:r>
            <a:r>
              <a:rPr lang="en-US" altLang="zh-CN" smtClean="0">
                <a:latin typeface="楷体_GB2312" pitchFamily="49" charset="-122"/>
              </a:rPr>
              <a:t>》</a:t>
            </a:r>
            <a:r>
              <a:rPr lang="zh-CN" altLang="en-US" smtClean="0">
                <a:latin typeface="楷体_GB2312" pitchFamily="49" charset="-122"/>
              </a:rPr>
              <a:t>和</a:t>
            </a:r>
            <a:r>
              <a:rPr lang="en-US" altLang="zh-CN" smtClean="0">
                <a:latin typeface="楷体_GB2312" pitchFamily="49" charset="-122"/>
              </a:rPr>
              <a:t>《</a:t>
            </a:r>
            <a:r>
              <a:rPr lang="zh-CN" altLang="en-US" smtClean="0">
                <a:latin typeface="楷体_GB2312" pitchFamily="49" charset="-122"/>
              </a:rPr>
              <a:t>十月</a:t>
            </a:r>
            <a:r>
              <a:rPr lang="en-US" altLang="zh-CN" smtClean="0">
                <a:latin typeface="楷体_GB2312" pitchFamily="49" charset="-122"/>
              </a:rPr>
              <a:t>》</a:t>
            </a:r>
            <a:r>
              <a:rPr lang="zh-CN" altLang="en-US" smtClean="0">
                <a:latin typeface="楷体_GB2312" pitchFamily="49" charset="-122"/>
              </a:rPr>
              <a:t>谱曲。</a:t>
            </a:r>
          </a:p>
          <a:p>
            <a:pPr eaLnBrk="1" hangingPunct="1"/>
            <a:endParaRPr lang="zh-CN" altLang="en-US" smtClean="0">
              <a:latin typeface="楷体_GB2312" pitchFamily="49" charset="-122"/>
            </a:endParaRPr>
          </a:p>
          <a:p>
            <a:pPr eaLnBrk="1" hangingPunct="1"/>
            <a:r>
              <a:rPr lang="en-US" altLang="en-US" smtClean="0"/>
              <a:t>④</a:t>
            </a:r>
            <a:r>
              <a:rPr lang="en-US" altLang="zh-CN" smtClean="0">
                <a:latin typeface="楷体_GB2312" pitchFamily="49" charset="-122"/>
              </a:rPr>
              <a:t>1927</a:t>
            </a:r>
            <a:r>
              <a:rPr lang="zh-CN" altLang="en-US" smtClean="0">
                <a:latin typeface="楷体_GB2312" pitchFamily="49" charset="-122"/>
              </a:rPr>
              <a:t>年</a:t>
            </a:r>
            <a:r>
              <a:rPr lang="en-US" altLang="zh-CN" smtClean="0">
                <a:latin typeface="楷体_GB2312" pitchFamily="49" charset="-122"/>
              </a:rPr>
              <a:t>10</a:t>
            </a:r>
            <a:r>
              <a:rPr lang="zh-CN" altLang="en-US" smtClean="0">
                <a:latin typeface="楷体_GB2312" pitchFamily="49" charset="-122"/>
              </a:rPr>
              <a:t>月</a:t>
            </a:r>
            <a:r>
              <a:rPr lang="en-US" altLang="zh-CN" smtClean="0">
                <a:latin typeface="楷体_GB2312" pitchFamily="49" charset="-122"/>
              </a:rPr>
              <a:t>6</a:t>
            </a:r>
            <a:r>
              <a:rPr lang="zh-CN" altLang="en-US" smtClean="0">
                <a:latin typeface="楷体_GB2312" pitchFamily="49" charset="-122"/>
              </a:rPr>
              <a:t>日首次上演的</a:t>
            </a:r>
            <a:r>
              <a:rPr lang="en-US" altLang="zh-CN" smtClean="0">
                <a:latin typeface="楷体_GB2312" pitchFamily="49" charset="-122"/>
              </a:rPr>
              <a:t>《</a:t>
            </a:r>
            <a:r>
              <a:rPr lang="zh-CN" altLang="en-US" smtClean="0">
                <a:latin typeface="楷体_GB2312" pitchFamily="49" charset="-122"/>
              </a:rPr>
              <a:t>爵士歌王</a:t>
            </a:r>
            <a:r>
              <a:rPr lang="en-US" altLang="zh-CN" smtClean="0">
                <a:latin typeface="楷体_GB2312" pitchFamily="49" charset="-122"/>
              </a:rPr>
              <a:t>》</a:t>
            </a:r>
            <a:r>
              <a:rPr lang="zh-CN" altLang="en-US" smtClean="0">
                <a:latin typeface="楷体_GB2312" pitchFamily="49" charset="-122"/>
              </a:rPr>
              <a:t>是第一部重要的有声影片</a:t>
            </a:r>
            <a:r>
              <a:rPr lang="en-US" altLang="zh-CN" smtClean="0">
                <a:latin typeface="楷体_GB2312" pitchFamily="49" charset="-122"/>
              </a:rPr>
              <a:t>, </a:t>
            </a:r>
            <a:r>
              <a:rPr lang="zh-CN" altLang="en-US" smtClean="0">
                <a:latin typeface="楷体_GB2312" pitchFamily="49" charset="-122"/>
              </a:rPr>
              <a:t>爵士歌手在片中演唱了歌曲</a:t>
            </a:r>
            <a:r>
              <a:rPr lang="en-US" altLang="zh-CN" smtClean="0">
                <a:latin typeface="楷体_GB2312" pitchFamily="49" charset="-122"/>
              </a:rPr>
              <a:t>《</a:t>
            </a:r>
            <a:r>
              <a:rPr lang="zh-CN" altLang="en-US" smtClean="0">
                <a:latin typeface="楷体_GB2312" pitchFamily="49" charset="-122"/>
              </a:rPr>
              <a:t>妈妈</a:t>
            </a:r>
            <a:r>
              <a:rPr lang="en-US" altLang="zh-CN" smtClean="0">
                <a:latin typeface="楷体_GB2312" pitchFamily="49" charset="-122"/>
              </a:rPr>
              <a:t>》</a:t>
            </a:r>
            <a:r>
              <a:rPr lang="zh-CN" altLang="en-US" smtClean="0">
                <a:latin typeface="楷体_GB2312" pitchFamily="49" charset="-122"/>
              </a:rPr>
              <a:t>，在这部电影里</a:t>
            </a:r>
            <a:r>
              <a:rPr lang="en-US" altLang="zh-CN" smtClean="0">
                <a:latin typeface="楷体_GB2312" pitchFamily="49" charset="-122"/>
              </a:rPr>
              <a:t>, </a:t>
            </a:r>
            <a:r>
              <a:rPr lang="zh-CN" altLang="en-US" smtClean="0">
                <a:latin typeface="楷体_GB2312" pitchFamily="49" charset="-122"/>
              </a:rPr>
              <a:t>没有对白。被称为</a:t>
            </a:r>
            <a:r>
              <a:rPr lang="zh-CN" altLang="en-US" smtClean="0"/>
              <a:t>“</a:t>
            </a:r>
            <a:r>
              <a:rPr lang="zh-CN" altLang="en-US" smtClean="0">
                <a:latin typeface="楷体_GB2312" pitchFamily="49" charset="-122"/>
              </a:rPr>
              <a:t>第一部百分百有声电影</a:t>
            </a:r>
            <a:r>
              <a:rPr lang="zh-CN" altLang="en-US" smtClean="0"/>
              <a:t>”</a:t>
            </a:r>
            <a:r>
              <a:rPr lang="zh-CN" altLang="en-US" smtClean="0">
                <a:latin typeface="楷体_GB2312" pitchFamily="49" charset="-122"/>
              </a:rPr>
              <a:t>的是影片</a:t>
            </a:r>
            <a:r>
              <a:rPr lang="en-US" altLang="zh-CN" smtClean="0">
                <a:latin typeface="楷体_GB2312" pitchFamily="49" charset="-122"/>
              </a:rPr>
              <a:t>《</a:t>
            </a:r>
            <a:r>
              <a:rPr lang="zh-CN" altLang="en-US" smtClean="0">
                <a:latin typeface="楷体_GB2312" pitchFamily="49" charset="-122"/>
              </a:rPr>
              <a:t>逍遥骑士</a:t>
            </a:r>
            <a:r>
              <a:rPr lang="en-US" altLang="zh-CN" smtClean="0">
                <a:latin typeface="楷体_GB2312" pitchFamily="49" charset="-122"/>
              </a:rPr>
              <a:t>》</a:t>
            </a:r>
            <a:r>
              <a:rPr lang="zh-CN" altLang="en-US" smtClean="0">
                <a:latin typeface="楷体_GB2312" pitchFamily="49" charset="-122"/>
              </a:rPr>
              <a:t>，片中有语言、音乐和音响。</a:t>
            </a:r>
          </a:p>
          <a:p>
            <a:pPr eaLnBrk="1" hangingPunct="1"/>
            <a:endParaRPr lang="zh-CN" altLang="en-US" smtClean="0">
              <a:latin typeface="楷体_GB2312" pitchFamily="49" charset="-122"/>
            </a:endParaRPr>
          </a:p>
          <a:p>
            <a:pPr eaLnBrk="1" hangingPunct="1"/>
            <a:endParaRPr lang="en-US" altLang="zh-CN" smtClean="0">
              <a:latin typeface="楷体_GB2312" pitchFamily="49" charset="-122"/>
            </a:endParaRPr>
          </a:p>
        </p:txBody>
      </p:sp>
    </p:spTree>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eaLnBrk="1" hangingPunct="1"/>
            <a:r>
              <a:rPr lang="zh-CN" altLang="en-US" smtClean="0"/>
              <a:t>二、声音的一般知识</a:t>
            </a:r>
          </a:p>
        </p:txBody>
      </p:sp>
      <p:sp>
        <p:nvSpPr>
          <p:cNvPr id="138243" name="Rectangle 3"/>
          <p:cNvSpPr>
            <a:spLocks noGrp="1" noChangeArrowheads="1"/>
          </p:cNvSpPr>
          <p:nvPr>
            <p:ph sz="quarter" idx="1"/>
          </p:nvPr>
        </p:nvSpPr>
        <p:spPr/>
        <p:txBody>
          <a:bodyPr>
            <a:normAutofit/>
          </a:bodyPr>
          <a:lstStyle/>
          <a:p>
            <a:pPr eaLnBrk="1" hangingPunct="1">
              <a:buFontTx/>
              <a:buNone/>
            </a:pPr>
            <a:r>
              <a:rPr lang="zh-CN" altLang="en-US" smtClean="0"/>
              <a:t>从听觉和视觉的比较中发现声音的特性：</a:t>
            </a:r>
          </a:p>
          <a:p>
            <a:pPr eaLnBrk="1" hangingPunct="1">
              <a:buFontTx/>
              <a:buNone/>
            </a:pPr>
            <a:endParaRPr lang="zh-CN" altLang="en-US" smtClean="0"/>
          </a:p>
          <a:p>
            <a:pPr eaLnBrk="1" hangingPunct="1"/>
            <a:r>
              <a:rPr lang="zh-CN" altLang="en-US" smtClean="0"/>
              <a:t>人是先看后听，人的视觉神经传递的信息速度为</a:t>
            </a:r>
            <a:r>
              <a:rPr lang="en-US" altLang="zh-CN" smtClean="0"/>
              <a:t>1200</a:t>
            </a:r>
            <a:r>
              <a:rPr lang="zh-CN" altLang="en-US" smtClean="0"/>
              <a:t>米</a:t>
            </a:r>
            <a:r>
              <a:rPr lang="en-US" altLang="zh-CN" smtClean="0"/>
              <a:t>—1400</a:t>
            </a:r>
            <a:r>
              <a:rPr lang="zh-CN" altLang="en-US" smtClean="0"/>
              <a:t>米</a:t>
            </a:r>
            <a:r>
              <a:rPr lang="en-US" altLang="zh-CN" smtClean="0"/>
              <a:t>/</a:t>
            </a:r>
            <a:r>
              <a:rPr lang="zh-CN" altLang="en-US" smtClean="0"/>
              <a:t>秒，听觉神经传递信息</a:t>
            </a:r>
            <a:r>
              <a:rPr lang="en-US" altLang="zh-CN" smtClean="0"/>
              <a:t>800—1200</a:t>
            </a:r>
            <a:r>
              <a:rPr lang="zh-CN" altLang="en-US" smtClean="0"/>
              <a:t>米</a:t>
            </a:r>
            <a:r>
              <a:rPr lang="en-US" altLang="zh-CN" smtClean="0"/>
              <a:t>/</a:t>
            </a:r>
            <a:r>
              <a:rPr lang="zh-CN" altLang="en-US" smtClean="0"/>
              <a:t>秒。人们从听觉中感知的信息传递速度不及视觉。</a:t>
            </a:r>
          </a:p>
          <a:p>
            <a:pPr eaLnBrk="1" hangingPunct="1"/>
            <a:endParaRPr lang="zh-CN" altLang="en-US" smtClean="0"/>
          </a:p>
          <a:p>
            <a:pPr eaLnBrk="1" hangingPunct="1"/>
            <a:r>
              <a:rPr lang="zh-CN" altLang="en-US" smtClean="0"/>
              <a:t>人眼的接受能力大于人耳，人的五官接受外界信息的比例是：视觉</a:t>
            </a:r>
            <a:r>
              <a:rPr lang="en-US" altLang="zh-CN" smtClean="0"/>
              <a:t>80%</a:t>
            </a:r>
            <a:r>
              <a:rPr lang="zh-CN" altLang="en-US" smtClean="0"/>
              <a:t>，听觉是</a:t>
            </a:r>
            <a:r>
              <a:rPr lang="en-US" altLang="zh-CN" smtClean="0"/>
              <a:t>20%</a:t>
            </a:r>
            <a:r>
              <a:rPr lang="zh-CN" altLang="en-US" smtClean="0"/>
              <a:t>，其他不及</a:t>
            </a:r>
            <a:r>
              <a:rPr lang="en-US" altLang="zh-CN" smtClean="0"/>
              <a:t>1%</a:t>
            </a:r>
            <a:r>
              <a:rPr lang="zh-CN" altLang="en-US" smtClean="0"/>
              <a:t>。看比听所接受的信息量更大和更准确。</a:t>
            </a:r>
          </a:p>
          <a:p>
            <a:pPr eaLnBrk="1" hangingPunct="1"/>
            <a:endParaRPr lang="en-US" altLang="zh-CN" smtClean="0"/>
          </a:p>
        </p:txBody>
      </p:sp>
    </p:spTree>
  </p:cSld>
  <p:clrMapOvr>
    <a:masterClrMapping/>
  </p:clrMapOvr>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pPr eaLnBrk="1" hangingPunct="1"/>
            <a:r>
              <a:rPr lang="en-US" altLang="zh-CN" smtClean="0"/>
              <a:t> </a:t>
            </a:r>
          </a:p>
        </p:txBody>
      </p:sp>
      <p:sp>
        <p:nvSpPr>
          <p:cNvPr id="139267" name="Rectangle 3"/>
          <p:cNvSpPr>
            <a:spLocks noGrp="1" noChangeArrowheads="1"/>
          </p:cNvSpPr>
          <p:nvPr>
            <p:ph sz="quarter" idx="1"/>
          </p:nvPr>
        </p:nvSpPr>
        <p:spPr>
          <a:xfrm>
            <a:off x="457200" y="981075"/>
            <a:ext cx="8229600" cy="5145088"/>
          </a:xfrm>
        </p:spPr>
        <p:txBody>
          <a:bodyPr/>
          <a:lstStyle/>
          <a:p>
            <a:pPr eaLnBrk="1" hangingPunct="1"/>
            <a:r>
              <a:rPr lang="zh-CN" altLang="en-US" smtClean="0"/>
              <a:t>人耳的感知方式是全方位的、场性的，这方面超过人眼，声音的传播因此是</a:t>
            </a:r>
            <a:r>
              <a:rPr lang="en-US" altLang="zh-CN" smtClean="0"/>
              <a:t>360</a:t>
            </a:r>
            <a:r>
              <a:rPr lang="zh-CN" altLang="en-US" smtClean="0"/>
              <a:t>度，视觉传播信息只能达到</a:t>
            </a:r>
            <a:r>
              <a:rPr lang="en-US" altLang="zh-CN" smtClean="0"/>
              <a:t>60</a:t>
            </a:r>
            <a:r>
              <a:rPr lang="zh-CN" altLang="en-US" smtClean="0"/>
              <a:t>度左右。</a:t>
            </a:r>
          </a:p>
          <a:p>
            <a:pPr eaLnBrk="1" hangingPunct="1"/>
            <a:endParaRPr lang="zh-CN" altLang="en-US" smtClean="0"/>
          </a:p>
          <a:p>
            <a:pPr eaLnBrk="1" hangingPunct="1"/>
            <a:r>
              <a:rPr lang="zh-CN" altLang="en-US" smtClean="0"/>
              <a:t>声音具有视觉联想的性质，摄影机总是在寻找声音。</a:t>
            </a:r>
          </a:p>
          <a:p>
            <a:pPr eaLnBrk="1" hangingPunct="1"/>
            <a:endParaRPr lang="zh-CN" altLang="en-US" smtClean="0"/>
          </a:p>
          <a:p>
            <a:pPr eaLnBrk="1" hangingPunct="1"/>
            <a:r>
              <a:rPr lang="zh-CN" altLang="en-US" smtClean="0"/>
              <a:t>音色和发声体的构造有密切联系，人们可以根据音色判断声源。</a:t>
            </a:r>
          </a:p>
          <a:p>
            <a:pPr eaLnBrk="1" hangingPunct="1"/>
            <a:endParaRPr lang="en-US" altLang="zh-CN" smtClean="0"/>
          </a:p>
        </p:txBody>
      </p:sp>
    </p:spTree>
  </p:cSld>
  <p:clrMapOvr>
    <a:masterClrMapping/>
  </p:clrMapOvr>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pPr eaLnBrk="1" hangingPunct="1"/>
            <a:r>
              <a:rPr lang="zh-CN" altLang="en-US" smtClean="0"/>
              <a:t>三、影视声音的艺术属性</a:t>
            </a:r>
          </a:p>
        </p:txBody>
      </p:sp>
      <p:sp>
        <p:nvSpPr>
          <p:cNvPr id="140291" name="Rectangle 3"/>
          <p:cNvSpPr>
            <a:spLocks noGrp="1" noChangeArrowheads="1"/>
          </p:cNvSpPr>
          <p:nvPr>
            <p:ph sz="quarter" idx="1"/>
          </p:nvPr>
        </p:nvSpPr>
        <p:spPr/>
        <p:txBody>
          <a:bodyPr/>
          <a:lstStyle/>
          <a:p>
            <a:pPr eaLnBrk="1" hangingPunct="1"/>
            <a:r>
              <a:rPr lang="zh-CN" altLang="en-US" smtClean="0"/>
              <a:t>影视声音的艺术属性是指如何运用声音去艺术性反映在影视作品中所形成的综合视听觉印象的一种重要特性。</a:t>
            </a:r>
          </a:p>
          <a:p>
            <a:pPr eaLnBrk="1" hangingPunct="1"/>
            <a:r>
              <a:rPr lang="zh-CN" altLang="en-US" smtClean="0"/>
              <a:t>影视声音的艺术属性主要是指声音的距离感、空间感、环境感、运动感以及方位感。</a:t>
            </a:r>
          </a:p>
          <a:p>
            <a:pPr eaLnBrk="1" hangingPunct="1"/>
            <a:endParaRPr lang="en-US" altLang="zh-CN" smtClean="0"/>
          </a:p>
        </p:txBody>
      </p:sp>
    </p:spTree>
  </p:cSld>
  <p:clrMapOvr>
    <a:masterClrMapping/>
  </p:clrMapOvr>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pPr eaLnBrk="1" hangingPunct="1"/>
            <a:r>
              <a:rPr lang="en-US" altLang="zh-CN" sz="2000" b="0" smtClean="0">
                <a:solidFill>
                  <a:schemeClr val="hlink"/>
                </a:solidFill>
              </a:rPr>
              <a:t>  </a:t>
            </a:r>
          </a:p>
        </p:txBody>
      </p:sp>
      <p:sp>
        <p:nvSpPr>
          <p:cNvPr id="141315" name="Rectangle 3"/>
          <p:cNvSpPr>
            <a:spLocks noGrp="1" noChangeArrowheads="1"/>
          </p:cNvSpPr>
          <p:nvPr>
            <p:ph sz="quarter" idx="1"/>
          </p:nvPr>
        </p:nvSpPr>
        <p:spPr>
          <a:xfrm>
            <a:off x="457200" y="620713"/>
            <a:ext cx="7786688" cy="5505450"/>
          </a:xfrm>
        </p:spPr>
        <p:txBody>
          <a:bodyPr/>
          <a:lstStyle/>
          <a:p>
            <a:pPr eaLnBrk="1" hangingPunct="1">
              <a:buFontTx/>
              <a:buNone/>
            </a:pPr>
            <a:r>
              <a:rPr lang="en-US" altLang="zh-CN" smtClean="0"/>
              <a:t> 【</a:t>
            </a:r>
            <a:r>
              <a:rPr lang="zh-CN" altLang="en-US" smtClean="0"/>
              <a:t>距离感</a:t>
            </a:r>
            <a:r>
              <a:rPr lang="en-US" altLang="zh-CN" smtClean="0"/>
              <a:t>】</a:t>
            </a:r>
          </a:p>
          <a:p>
            <a:pPr eaLnBrk="1" hangingPunct="1">
              <a:buFontTx/>
              <a:buNone/>
            </a:pPr>
            <a:endParaRPr lang="en-US" altLang="zh-CN" smtClean="0"/>
          </a:p>
          <a:p>
            <a:pPr eaLnBrk="1" hangingPunct="1"/>
            <a:r>
              <a:rPr lang="zh-CN" altLang="en-US" smtClean="0"/>
              <a:t>声音的距离感，又称远近感、深度感或透视感，指人耳对声音远近的感觉。</a:t>
            </a:r>
          </a:p>
          <a:p>
            <a:pPr eaLnBrk="1" hangingPunct="1"/>
            <a:endParaRPr lang="zh-CN" altLang="en-US" smtClean="0"/>
          </a:p>
          <a:p>
            <a:pPr eaLnBrk="1" hangingPunct="1"/>
            <a:r>
              <a:rPr lang="zh-CN" altLang="en-US" smtClean="0"/>
              <a:t>在影视声音创作中，当声音景别的透视感和画面景别的透视感相吻合时，可以使观众产生声音的真实感。</a:t>
            </a:r>
          </a:p>
          <a:p>
            <a:pPr eaLnBrk="1" hangingPunct="1"/>
            <a:endParaRPr lang="en-US" altLang="zh-CN" smtClean="0"/>
          </a:p>
        </p:txBody>
      </p:sp>
    </p:spTree>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eaLnBrk="1" hangingPunct="1"/>
            <a:r>
              <a:rPr lang="en-US" altLang="zh-CN" sz="2000" b="0" smtClean="0">
                <a:solidFill>
                  <a:schemeClr val="hlink"/>
                </a:solidFill>
              </a:rPr>
              <a:t>  </a:t>
            </a:r>
          </a:p>
        </p:txBody>
      </p:sp>
      <p:sp>
        <p:nvSpPr>
          <p:cNvPr id="142339" name="Rectangle 3"/>
          <p:cNvSpPr>
            <a:spLocks noGrp="1" noChangeArrowheads="1"/>
          </p:cNvSpPr>
          <p:nvPr>
            <p:ph sz="quarter" idx="1"/>
          </p:nvPr>
        </p:nvSpPr>
        <p:spPr>
          <a:xfrm>
            <a:off x="457200" y="620713"/>
            <a:ext cx="7931150" cy="5505450"/>
          </a:xfrm>
        </p:spPr>
        <p:txBody>
          <a:bodyPr/>
          <a:lstStyle/>
          <a:p>
            <a:pPr eaLnBrk="1" hangingPunct="1"/>
            <a:r>
              <a:rPr lang="en-US" altLang="zh-CN" smtClean="0"/>
              <a:t>【</a:t>
            </a:r>
            <a:r>
              <a:rPr lang="zh-CN" altLang="en-US" smtClean="0"/>
              <a:t>空间感</a:t>
            </a:r>
            <a:r>
              <a:rPr lang="en-US" altLang="zh-CN" smtClean="0"/>
              <a:t>】</a:t>
            </a:r>
          </a:p>
          <a:p>
            <a:pPr eaLnBrk="1" hangingPunct="1"/>
            <a:endParaRPr lang="en-US" altLang="zh-CN" smtClean="0"/>
          </a:p>
          <a:p>
            <a:pPr eaLnBrk="1" hangingPunct="1"/>
            <a:r>
              <a:rPr lang="zh-CN" altLang="en-US" smtClean="0"/>
              <a:t>声音的空间感是指人耳对声源所处空间特性的感觉。</a:t>
            </a:r>
          </a:p>
          <a:p>
            <a:pPr eaLnBrk="1" hangingPunct="1"/>
            <a:endParaRPr lang="zh-CN" altLang="en-US" smtClean="0"/>
          </a:p>
          <a:p>
            <a:pPr eaLnBrk="1" hangingPunct="1"/>
            <a:r>
              <a:rPr lang="zh-CN" altLang="en-US" smtClean="0"/>
              <a:t>声音在不同空间具有不同的空间色彩，无论是室外还是室内，以及在声学特性不同、大小各异的房间，人耳都可辨听出来。</a:t>
            </a:r>
          </a:p>
          <a:p>
            <a:pPr eaLnBrk="1" hangingPunct="1"/>
            <a:endParaRPr lang="zh-CN" altLang="en-US" smtClean="0"/>
          </a:p>
          <a:p>
            <a:pPr eaLnBrk="1" hangingPunct="1"/>
            <a:r>
              <a:rPr lang="zh-CN" altLang="en-US" smtClean="0"/>
              <a:t>空间感的形成往往依靠人物的话语或动作体现出来。</a:t>
            </a:r>
          </a:p>
          <a:p>
            <a:pPr eaLnBrk="1" hangingPunct="1"/>
            <a:endParaRPr lang="zh-CN" altLang="en-US" smtClean="0">
              <a:latin typeface="楷体_GB2312" pitchFamily="49" charset="-122"/>
            </a:endParaRPr>
          </a:p>
          <a:p>
            <a:pPr eaLnBrk="1" hangingPunct="1"/>
            <a:endParaRPr lang="en-US" altLang="zh-CN" sz="1800" b="0" smtClean="0">
              <a:solidFill>
                <a:schemeClr val="hlink"/>
              </a:solidFill>
            </a:endParaRPr>
          </a:p>
        </p:txBody>
      </p:sp>
    </p:spTree>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57200" y="274638"/>
            <a:ext cx="8229600" cy="561975"/>
          </a:xfrm>
        </p:spPr>
        <p:txBody>
          <a:bodyPr/>
          <a:lstStyle/>
          <a:p>
            <a:pPr eaLnBrk="1" hangingPunct="1"/>
            <a:r>
              <a:rPr lang="en-US" altLang="zh-CN" sz="2000" b="0" smtClean="0">
                <a:solidFill>
                  <a:schemeClr val="hlink"/>
                </a:solidFill>
              </a:rPr>
              <a:t> </a:t>
            </a:r>
          </a:p>
        </p:txBody>
      </p:sp>
      <p:sp>
        <p:nvSpPr>
          <p:cNvPr id="143363" name="Rectangle 3"/>
          <p:cNvSpPr>
            <a:spLocks noGrp="1" noChangeArrowheads="1"/>
          </p:cNvSpPr>
          <p:nvPr>
            <p:ph sz="quarter" idx="1"/>
          </p:nvPr>
        </p:nvSpPr>
        <p:spPr>
          <a:xfrm>
            <a:off x="457200" y="620713"/>
            <a:ext cx="7931150" cy="5505450"/>
          </a:xfrm>
        </p:spPr>
        <p:txBody>
          <a:bodyPr/>
          <a:lstStyle/>
          <a:p>
            <a:pPr eaLnBrk="1" hangingPunct="1">
              <a:lnSpc>
                <a:spcPct val="90000"/>
              </a:lnSpc>
            </a:pPr>
            <a:r>
              <a:rPr lang="en-US" altLang="zh-CN" smtClean="0"/>
              <a:t>【</a:t>
            </a:r>
            <a:r>
              <a:rPr lang="zh-CN" altLang="en-US" smtClean="0"/>
              <a:t>环境感</a:t>
            </a:r>
            <a:r>
              <a:rPr lang="en-US" altLang="zh-CN" smtClean="0"/>
              <a:t>】</a:t>
            </a:r>
          </a:p>
          <a:p>
            <a:pPr eaLnBrk="1" hangingPunct="1">
              <a:lnSpc>
                <a:spcPct val="90000"/>
              </a:lnSpc>
            </a:pPr>
            <a:endParaRPr lang="en-US" altLang="zh-CN" smtClean="0"/>
          </a:p>
          <a:p>
            <a:pPr eaLnBrk="1" hangingPunct="1">
              <a:lnSpc>
                <a:spcPct val="90000"/>
              </a:lnSpc>
            </a:pPr>
            <a:r>
              <a:rPr lang="zh-CN" altLang="en-US" smtClean="0"/>
              <a:t>声音的环境感指电视中人物所处的声音环境。</a:t>
            </a:r>
          </a:p>
          <a:p>
            <a:pPr eaLnBrk="1" hangingPunct="1">
              <a:lnSpc>
                <a:spcPct val="90000"/>
              </a:lnSpc>
            </a:pPr>
            <a:endParaRPr lang="zh-CN" altLang="en-US" smtClean="0"/>
          </a:p>
          <a:p>
            <a:pPr eaLnBrk="1" hangingPunct="1">
              <a:lnSpc>
                <a:spcPct val="90000"/>
              </a:lnSpc>
            </a:pPr>
            <a:r>
              <a:rPr lang="zh-CN" altLang="en-US" smtClean="0"/>
              <a:t>辨析：空间感与环境感有相近之处，但又不同。空间感的形成往往依靠人物的话语或动作体现出来，尤其是在封闭空间，混响声能需要一定强度的声音信号才能被激发出来。如果人物静坐沉思，空间感则无从体现，然而恰当的环境音响则能够表明人物所处的环境，比如喧闹的街道、除夕之夜、激烈的战争场面等。</a:t>
            </a:r>
          </a:p>
          <a:p>
            <a:pPr eaLnBrk="1" hangingPunct="1">
              <a:lnSpc>
                <a:spcPct val="90000"/>
              </a:lnSpc>
            </a:pPr>
            <a:endParaRPr lang="zh-CN" altLang="en-US" smtClean="0"/>
          </a:p>
          <a:p>
            <a:pPr eaLnBrk="1" hangingPunct="1">
              <a:lnSpc>
                <a:spcPct val="90000"/>
              </a:lnSpc>
            </a:pPr>
            <a:endParaRPr lang="en-US" altLang="zh-CN" sz="1800" b="0" smtClean="0">
              <a:solidFill>
                <a:schemeClr val="hlink"/>
              </a:solidFill>
            </a:endParaRPr>
          </a:p>
        </p:txBody>
      </p:sp>
    </p:spTree>
  </p:cSld>
  <p:clrMapOvr>
    <a:masterClrMapping/>
  </p:clrMapOv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457200" y="274638"/>
            <a:ext cx="8229600" cy="274637"/>
          </a:xfrm>
        </p:spPr>
        <p:txBody>
          <a:bodyPr>
            <a:normAutofit fontScale="90000"/>
          </a:bodyPr>
          <a:lstStyle/>
          <a:p>
            <a:pPr eaLnBrk="1" hangingPunct="1"/>
            <a:r>
              <a:rPr lang="en-US" altLang="zh-CN" sz="2000" b="0" smtClean="0">
                <a:solidFill>
                  <a:schemeClr val="hlink"/>
                </a:solidFill>
              </a:rPr>
              <a:t>  </a:t>
            </a:r>
          </a:p>
        </p:txBody>
      </p:sp>
      <p:sp>
        <p:nvSpPr>
          <p:cNvPr id="144387" name="Rectangle 3"/>
          <p:cNvSpPr>
            <a:spLocks noGrp="1" noChangeArrowheads="1"/>
          </p:cNvSpPr>
          <p:nvPr>
            <p:ph sz="quarter" idx="1"/>
          </p:nvPr>
        </p:nvSpPr>
        <p:spPr>
          <a:xfrm>
            <a:off x="457200" y="620713"/>
            <a:ext cx="7786688" cy="5505450"/>
          </a:xfrm>
        </p:spPr>
        <p:txBody>
          <a:bodyPr/>
          <a:lstStyle/>
          <a:p>
            <a:pPr eaLnBrk="1" hangingPunct="1"/>
            <a:r>
              <a:rPr lang="en-US" altLang="zh-CN" smtClean="0"/>
              <a:t>【</a:t>
            </a:r>
            <a:r>
              <a:rPr lang="zh-CN" altLang="en-US" smtClean="0"/>
              <a:t>运动感</a:t>
            </a:r>
            <a:r>
              <a:rPr lang="en-US" altLang="zh-CN" smtClean="0"/>
              <a:t>】</a:t>
            </a:r>
          </a:p>
          <a:p>
            <a:pPr eaLnBrk="1" hangingPunct="1"/>
            <a:endParaRPr lang="en-US" altLang="zh-CN" smtClean="0"/>
          </a:p>
          <a:p>
            <a:pPr eaLnBrk="1" hangingPunct="1"/>
            <a:r>
              <a:rPr lang="zh-CN" altLang="en-US" smtClean="0"/>
              <a:t>声音的运动感是由于声音音量与音调的改变使观众在听觉上产生声源移动的感觉。</a:t>
            </a:r>
          </a:p>
          <a:p>
            <a:pPr eaLnBrk="1" hangingPunct="1"/>
            <a:endParaRPr lang="zh-CN" altLang="en-US" smtClean="0"/>
          </a:p>
          <a:p>
            <a:pPr eaLnBrk="1" hangingPunct="1"/>
            <a:r>
              <a:rPr lang="zh-CN" altLang="en-US" smtClean="0"/>
              <a:t>多普勒效应：任何发声体在听者面前掠过，声音都会随着二者相对位置的改变而引起音量及音调的明显变化，这在声学上称之为“多普勒效应”。</a:t>
            </a:r>
          </a:p>
          <a:p>
            <a:pPr eaLnBrk="1" hangingPunct="1"/>
            <a:endParaRPr lang="en-US" altLang="zh-CN" sz="1800" b="0" smtClean="0">
              <a:solidFill>
                <a:schemeClr val="hlink"/>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zh-CN" smtClean="0"/>
              <a:t> </a:t>
            </a:r>
          </a:p>
        </p:txBody>
      </p:sp>
      <p:sp>
        <p:nvSpPr>
          <p:cNvPr id="16387" name="Rectangle 3"/>
          <p:cNvSpPr>
            <a:spLocks noGrp="1" noChangeArrowheads="1"/>
          </p:cNvSpPr>
          <p:nvPr>
            <p:ph sz="quarter" idx="1"/>
          </p:nvPr>
        </p:nvSpPr>
        <p:spPr>
          <a:xfrm>
            <a:off x="468313" y="620713"/>
            <a:ext cx="8229600" cy="5400675"/>
          </a:xfrm>
        </p:spPr>
        <p:txBody>
          <a:bodyPr>
            <a:normAutofit/>
          </a:bodyPr>
          <a:lstStyle/>
          <a:p>
            <a:pPr eaLnBrk="1" hangingPunct="1"/>
            <a:r>
              <a:rPr lang="en-US" altLang="zh-CN" smtClean="0"/>
              <a:t>【</a:t>
            </a:r>
            <a:r>
              <a:rPr lang="zh-CN" altLang="en-US" smtClean="0"/>
              <a:t>大远景</a:t>
            </a:r>
            <a:r>
              <a:rPr lang="en-US" altLang="zh-CN" smtClean="0"/>
              <a:t>】</a:t>
            </a:r>
          </a:p>
          <a:p>
            <a:pPr eaLnBrk="1" hangingPunct="1"/>
            <a:r>
              <a:rPr lang="zh-CN" altLang="en-US" smtClean="0"/>
              <a:t>概念：严格说来是以空间景物为拍摄对象，表现其范围和广度，是用来交待空间关系的功能性景别。</a:t>
            </a:r>
          </a:p>
          <a:p>
            <a:pPr eaLnBrk="1" hangingPunct="1"/>
            <a:endParaRPr lang="zh-CN" altLang="en-US" smtClean="0"/>
          </a:p>
          <a:p>
            <a:pPr eaLnBrk="1" hangingPunct="1"/>
            <a:r>
              <a:rPr lang="zh-CN" altLang="en-US" smtClean="0"/>
              <a:t>表现功能：适于展示大的空间、环境、交待背景，展示事件的规模和气氛，表现多层次的景物，给观众留下自由的想象空间。</a:t>
            </a:r>
          </a:p>
          <a:p>
            <a:pPr eaLnBrk="1" hangingPunct="1"/>
            <a:endParaRPr lang="zh-CN" altLang="en-US" smtClean="0"/>
          </a:p>
          <a:p>
            <a:pPr eaLnBrk="1" hangingPunct="1"/>
            <a:r>
              <a:rPr lang="zh-CN" altLang="en-US" smtClean="0"/>
              <a:t>一般来说，影片的开头和结尾常用大远景，开头需要交待大环境，而结尾时是因为故事结束需要将观众带出，场景的宽阔意味着情绪的超脱。</a:t>
            </a:r>
          </a:p>
        </p:txBody>
      </p:sp>
    </p:spTree>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457200" y="274638"/>
            <a:ext cx="8229600" cy="274637"/>
          </a:xfrm>
        </p:spPr>
        <p:txBody>
          <a:bodyPr>
            <a:normAutofit fontScale="90000"/>
          </a:bodyPr>
          <a:lstStyle/>
          <a:p>
            <a:pPr eaLnBrk="1" hangingPunct="1"/>
            <a:r>
              <a:rPr lang="en-US" altLang="zh-CN" sz="2000" b="0" smtClean="0">
                <a:solidFill>
                  <a:schemeClr val="hlink"/>
                </a:solidFill>
              </a:rPr>
              <a:t>  </a:t>
            </a:r>
          </a:p>
        </p:txBody>
      </p:sp>
      <p:sp>
        <p:nvSpPr>
          <p:cNvPr id="145411" name="Rectangle 3"/>
          <p:cNvSpPr>
            <a:spLocks noGrp="1" noChangeArrowheads="1"/>
          </p:cNvSpPr>
          <p:nvPr>
            <p:ph sz="quarter" idx="1"/>
          </p:nvPr>
        </p:nvSpPr>
        <p:spPr>
          <a:xfrm>
            <a:off x="457200" y="692150"/>
            <a:ext cx="7715250" cy="5434013"/>
          </a:xfrm>
        </p:spPr>
        <p:txBody>
          <a:bodyPr/>
          <a:lstStyle/>
          <a:p>
            <a:pPr eaLnBrk="1" hangingPunct="1"/>
            <a:r>
              <a:rPr lang="en-US" altLang="zh-CN" smtClean="0"/>
              <a:t>【</a:t>
            </a:r>
            <a:r>
              <a:rPr lang="zh-CN" altLang="en-US" smtClean="0"/>
              <a:t>方位感</a:t>
            </a:r>
            <a:r>
              <a:rPr lang="en-US" altLang="zh-CN" smtClean="0"/>
              <a:t>】</a:t>
            </a:r>
            <a:endParaRPr lang="en-US" altLang="zh-CN" smtClean="0">
              <a:latin typeface="楷体_GB2312" pitchFamily="49" charset="-122"/>
            </a:endParaRPr>
          </a:p>
          <a:p>
            <a:pPr eaLnBrk="1" hangingPunct="1"/>
            <a:endParaRPr lang="en-US" altLang="zh-CN" smtClean="0">
              <a:latin typeface="楷体_GB2312" pitchFamily="49" charset="-122"/>
            </a:endParaRPr>
          </a:p>
          <a:p>
            <a:pPr eaLnBrk="1" hangingPunct="1"/>
            <a:r>
              <a:rPr lang="zh-CN" altLang="en-US" smtClean="0">
                <a:latin typeface="楷体_GB2312" pitchFamily="49" charset="-122"/>
              </a:rPr>
              <a:t>声音的方位感是指人耳具有辨别声源的方向和位置的能力。</a:t>
            </a:r>
          </a:p>
          <a:p>
            <a:pPr eaLnBrk="1" hangingPunct="1"/>
            <a:endParaRPr lang="zh-CN" altLang="en-US" smtClean="0">
              <a:latin typeface="楷体_GB2312" pitchFamily="49" charset="-122"/>
            </a:endParaRPr>
          </a:p>
          <a:p>
            <a:pPr eaLnBrk="1" hangingPunct="1"/>
            <a:r>
              <a:rPr lang="zh-CN" altLang="en-US" smtClean="0">
                <a:latin typeface="楷体_GB2312" pitchFamily="49" charset="-122"/>
              </a:rPr>
              <a:t>人耳对声源的定位能力主要体现在水平定位与深度定位上。深度感就是我们前面已经讨论过的距离感，应该说方位感包括了距离感。只是在单声道电影或电视中，只能表现距离感。</a:t>
            </a:r>
            <a:r>
              <a:rPr lang="en-US" altLang="zh-CN" smtClean="0">
                <a:latin typeface="楷体_GB2312" pitchFamily="49" charset="-122"/>
              </a:rPr>
              <a:t>5.1</a:t>
            </a:r>
            <a:r>
              <a:rPr lang="zh-CN" altLang="en-US" smtClean="0">
                <a:latin typeface="楷体_GB2312" pitchFamily="49" charset="-122"/>
              </a:rPr>
              <a:t>声道实现了声音的前、后、左、右定位。</a:t>
            </a:r>
          </a:p>
          <a:p>
            <a:pPr eaLnBrk="1" hangingPunct="1">
              <a:buFontTx/>
              <a:buNone/>
            </a:pPr>
            <a:endParaRPr lang="en-US" altLang="zh-CN" smtClean="0">
              <a:latin typeface="楷体_GB2312" pitchFamily="49" charset="-122"/>
            </a:endParaRPr>
          </a:p>
        </p:txBody>
      </p:sp>
    </p:spTree>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pPr eaLnBrk="1" hangingPunct="1"/>
            <a:r>
              <a:rPr lang="zh-CN" altLang="en-US" smtClean="0"/>
              <a:t>四、影视声音的分类</a:t>
            </a:r>
            <a:br>
              <a:rPr lang="zh-CN" altLang="en-US" smtClean="0"/>
            </a:br>
            <a:endParaRPr lang="zh-CN" altLang="en-US" smtClean="0"/>
          </a:p>
        </p:txBody>
      </p:sp>
      <p:sp>
        <p:nvSpPr>
          <p:cNvPr id="146435" name="Rectangle 3"/>
          <p:cNvSpPr>
            <a:spLocks noGrp="1" noChangeArrowheads="1"/>
          </p:cNvSpPr>
          <p:nvPr>
            <p:ph sz="quarter" idx="1"/>
          </p:nvPr>
        </p:nvSpPr>
        <p:spPr>
          <a:xfrm>
            <a:off x="457200" y="1412875"/>
            <a:ext cx="8229600" cy="4713288"/>
          </a:xfrm>
        </p:spPr>
        <p:txBody>
          <a:bodyPr/>
          <a:lstStyle/>
          <a:p>
            <a:pPr eaLnBrk="1" hangingPunct="1">
              <a:buFontTx/>
              <a:buNone/>
            </a:pPr>
            <a:r>
              <a:rPr lang="zh-CN" altLang="en-US" smtClean="0"/>
              <a:t>按照声源的特点分类：</a:t>
            </a:r>
          </a:p>
          <a:p>
            <a:pPr eaLnBrk="1" hangingPunct="1"/>
            <a:r>
              <a:rPr lang="zh-CN" altLang="en-US" smtClean="0"/>
              <a:t>语言</a:t>
            </a:r>
            <a:r>
              <a:rPr lang="en-US" altLang="zh-CN" smtClean="0"/>
              <a:t>——</a:t>
            </a:r>
            <a:r>
              <a:rPr lang="zh-CN" altLang="en-US" smtClean="0"/>
              <a:t>准确   明确的语意性  严密的逻辑性  表意</a:t>
            </a:r>
          </a:p>
          <a:p>
            <a:pPr eaLnBrk="1" hangingPunct="1"/>
            <a:r>
              <a:rPr lang="zh-CN" altLang="en-US" smtClean="0"/>
              <a:t>音乐</a:t>
            </a:r>
            <a:r>
              <a:rPr lang="en-US" altLang="zh-CN" smtClean="0"/>
              <a:t>——</a:t>
            </a:r>
            <a:r>
              <a:rPr lang="zh-CN" altLang="en-US" smtClean="0"/>
              <a:t>概括   模糊语言   情绪  气氛   形象   表情</a:t>
            </a:r>
          </a:p>
          <a:p>
            <a:pPr eaLnBrk="1" hangingPunct="1"/>
            <a:r>
              <a:rPr lang="zh-CN" altLang="en-US" smtClean="0"/>
              <a:t>音响</a:t>
            </a:r>
            <a:r>
              <a:rPr lang="en-US" altLang="zh-CN" smtClean="0"/>
              <a:t>——</a:t>
            </a:r>
            <a:r>
              <a:rPr lang="zh-CN" altLang="en-US" smtClean="0"/>
              <a:t>概括   模糊语言    情绪  气氛  形象    写实</a:t>
            </a:r>
          </a:p>
          <a:p>
            <a:pPr eaLnBrk="1" hangingPunct="1"/>
            <a:endParaRPr lang="zh-CN" altLang="en-US" smtClean="0"/>
          </a:p>
          <a:p>
            <a:pPr eaLnBrk="1" hangingPunct="1">
              <a:buFontTx/>
              <a:buNone/>
            </a:pPr>
            <a:r>
              <a:rPr lang="zh-CN" altLang="en-US" smtClean="0"/>
              <a:t>按声音的录制方式分类：</a:t>
            </a:r>
          </a:p>
          <a:p>
            <a:pPr eaLnBrk="1" hangingPunct="1"/>
            <a:r>
              <a:rPr lang="zh-CN" altLang="en-US" smtClean="0"/>
              <a:t>同期声</a:t>
            </a:r>
          </a:p>
          <a:p>
            <a:pPr eaLnBrk="1" hangingPunct="1"/>
            <a:r>
              <a:rPr lang="zh-CN" altLang="en-US" smtClean="0"/>
              <a:t>配音</a:t>
            </a:r>
          </a:p>
        </p:txBody>
      </p:sp>
      <p:sp>
        <p:nvSpPr>
          <p:cNvPr id="146436" name="Rectangle 6"/>
          <p:cNvSpPr>
            <a:spLocks noChangeArrowheads="1"/>
          </p:cNvSpPr>
          <p:nvPr/>
        </p:nvSpPr>
        <p:spPr bwMode="auto">
          <a:xfrm flipH="1" flipV="1">
            <a:off x="9469438" y="4006850"/>
            <a:ext cx="576262" cy="366713"/>
          </a:xfrm>
          <a:prstGeom prst="rect">
            <a:avLst/>
          </a:prstGeom>
          <a:noFill/>
          <a:ln w="9525">
            <a:noFill/>
            <a:miter lim="800000"/>
            <a:headEnd/>
            <a:tailEnd/>
          </a:ln>
          <a:effectLst/>
        </p:spPr>
        <p:txBody>
          <a:bodyPr rot="10800000">
            <a:spAutoFit/>
          </a:bodyPr>
          <a:lstStyle/>
          <a:p>
            <a:pPr>
              <a:spcBef>
                <a:spcPct val="20000"/>
              </a:spcBef>
              <a:buFontTx/>
              <a:buChar char="•"/>
            </a:pPr>
            <a:endParaRPr lang="zh-CN" altLang="zh-CN" b="1">
              <a:solidFill>
                <a:srgbClr val="FF3399"/>
              </a:solidFill>
            </a:endParaRPr>
          </a:p>
        </p:txBody>
      </p:sp>
    </p:spTree>
  </p:cSld>
  <p:clrMapOvr>
    <a:masterClrMapping/>
  </p:clrMapOvr>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pPr eaLnBrk="1" hangingPunct="1"/>
            <a:r>
              <a:rPr lang="zh-CN" altLang="en-US" smtClean="0"/>
              <a:t>第二节 影视声音的构成元素及其功能</a:t>
            </a:r>
          </a:p>
        </p:txBody>
      </p:sp>
      <p:sp>
        <p:nvSpPr>
          <p:cNvPr id="147459" name="Rectangle 3"/>
          <p:cNvSpPr>
            <a:spLocks noGrp="1" noChangeArrowheads="1"/>
          </p:cNvSpPr>
          <p:nvPr>
            <p:ph sz="quarter" idx="1"/>
          </p:nvPr>
        </p:nvSpPr>
        <p:spPr/>
        <p:txBody>
          <a:bodyPr/>
          <a:lstStyle/>
          <a:p>
            <a:pPr eaLnBrk="1" hangingPunct="1"/>
            <a:r>
              <a:rPr lang="zh-CN" altLang="en-US" smtClean="0"/>
              <a:t>语言</a:t>
            </a:r>
          </a:p>
          <a:p>
            <a:pPr eaLnBrk="1" hangingPunct="1"/>
            <a:r>
              <a:rPr lang="zh-CN" altLang="en-US" smtClean="0"/>
              <a:t>音乐</a:t>
            </a:r>
          </a:p>
          <a:p>
            <a:pPr eaLnBrk="1" hangingPunct="1"/>
            <a:r>
              <a:rPr lang="zh-CN" altLang="en-US" smtClean="0"/>
              <a:t>音响</a:t>
            </a:r>
          </a:p>
        </p:txBody>
      </p:sp>
    </p:spTree>
  </p:cSld>
  <p:clrMapOvr>
    <a:masterClrMapping/>
  </p:clrMapOvr>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pPr eaLnBrk="1" hangingPunct="1"/>
            <a:r>
              <a:rPr lang="zh-CN" altLang="en-US" smtClean="0"/>
              <a:t>一、语言</a:t>
            </a:r>
          </a:p>
        </p:txBody>
      </p:sp>
      <p:sp>
        <p:nvSpPr>
          <p:cNvPr id="148483" name="Rectangle 3"/>
          <p:cNvSpPr>
            <a:spLocks noGrp="1" noChangeArrowheads="1"/>
          </p:cNvSpPr>
          <p:nvPr>
            <p:ph sz="quarter" idx="1"/>
          </p:nvPr>
        </p:nvSpPr>
        <p:spPr/>
        <p:txBody>
          <a:bodyPr/>
          <a:lstStyle/>
          <a:p>
            <a:pPr eaLnBrk="1" hangingPunct="1"/>
            <a:r>
              <a:rPr lang="zh-CN" altLang="en-US" smtClean="0"/>
              <a:t>概述</a:t>
            </a:r>
          </a:p>
          <a:p>
            <a:pPr eaLnBrk="1" hangingPunct="1"/>
            <a:r>
              <a:rPr lang="zh-CN" altLang="en-US" smtClean="0"/>
              <a:t>分类及其主要表现功能</a:t>
            </a:r>
          </a:p>
        </p:txBody>
      </p:sp>
    </p:spTree>
  </p:cSld>
  <p:clrMapOvr>
    <a:masterClrMapping/>
  </p:clrMapOvr>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pPr eaLnBrk="1" hangingPunct="1"/>
            <a:r>
              <a:rPr lang="en-US" altLang="zh-CN" smtClean="0"/>
              <a:t> </a:t>
            </a:r>
          </a:p>
        </p:txBody>
      </p:sp>
      <p:sp>
        <p:nvSpPr>
          <p:cNvPr id="149507" name="Rectangle 3"/>
          <p:cNvSpPr>
            <a:spLocks noGrp="1" noChangeArrowheads="1"/>
          </p:cNvSpPr>
          <p:nvPr>
            <p:ph sz="quarter" idx="1"/>
          </p:nvPr>
        </p:nvSpPr>
        <p:spPr>
          <a:xfrm>
            <a:off x="457200" y="765175"/>
            <a:ext cx="8229600" cy="5360988"/>
          </a:xfrm>
        </p:spPr>
        <p:txBody>
          <a:bodyPr/>
          <a:lstStyle/>
          <a:p>
            <a:pPr eaLnBrk="1" hangingPunct="1"/>
            <a:r>
              <a:rPr lang="zh-CN" altLang="en-US" smtClean="0"/>
              <a:t>（一）、语言概述</a:t>
            </a:r>
          </a:p>
          <a:p>
            <a:pPr eaLnBrk="1" hangingPunct="1"/>
            <a:endParaRPr lang="zh-CN" altLang="en-US" smtClean="0"/>
          </a:p>
          <a:p>
            <a:pPr eaLnBrk="1" hangingPunct="1"/>
            <a:r>
              <a:rPr lang="zh-CN" altLang="en-US" smtClean="0"/>
              <a:t>在影视作品的声音构成元素中，语言的逻辑性最强，概念最明确，能直接表达人的思想、感情和愿望，是人们交流思想、传达信息的主要手段。</a:t>
            </a:r>
          </a:p>
          <a:p>
            <a:pPr eaLnBrk="1" hangingPunct="1"/>
            <a:endParaRPr lang="zh-CN" altLang="en-US" smtClean="0"/>
          </a:p>
          <a:p>
            <a:pPr eaLnBrk="1" hangingPunct="1"/>
            <a:r>
              <a:rPr lang="zh-CN" altLang="en-US" smtClean="0"/>
              <a:t>语言因其音调、音色、力度、节奏等因素，而具有情绪、性格、气质等形象方面的丰富表现力。</a:t>
            </a:r>
          </a:p>
          <a:p>
            <a:pPr eaLnBrk="1" hangingPunct="1"/>
            <a:endParaRPr lang="zh-CN" altLang="en-US" smtClean="0"/>
          </a:p>
          <a:p>
            <a:pPr eaLnBrk="1" hangingPunct="1"/>
            <a:r>
              <a:rPr lang="zh-CN" altLang="en-US" smtClean="0"/>
              <a:t>在故事片中，语言主要是作为对白、旁白、独白和内心独白。在专题片中，语言主要作为解说和字幕。</a:t>
            </a:r>
          </a:p>
          <a:p>
            <a:pPr eaLnBrk="1" hangingPunct="1"/>
            <a:endParaRPr lang="zh-CN" altLang="en-US" smtClean="0"/>
          </a:p>
          <a:p>
            <a:pPr eaLnBrk="1" hangingPunct="1"/>
            <a:endParaRPr lang="en-US" altLang="zh-CN" smtClean="0"/>
          </a:p>
        </p:txBody>
      </p:sp>
    </p:spTree>
  </p:cSld>
  <p:clrMapOvr>
    <a:masterClrMapping/>
  </p:clrMapOvr>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pPr eaLnBrk="1" hangingPunct="1"/>
            <a:r>
              <a:rPr lang="en-US" altLang="zh-CN" smtClean="0"/>
              <a:t> </a:t>
            </a:r>
          </a:p>
        </p:txBody>
      </p:sp>
      <p:sp>
        <p:nvSpPr>
          <p:cNvPr id="150531" name="Rectangle 3"/>
          <p:cNvSpPr>
            <a:spLocks noGrp="1" noChangeArrowheads="1"/>
          </p:cNvSpPr>
          <p:nvPr>
            <p:ph sz="quarter" idx="1"/>
          </p:nvPr>
        </p:nvSpPr>
        <p:spPr>
          <a:xfrm>
            <a:off x="457200" y="765175"/>
            <a:ext cx="8229600" cy="5360988"/>
          </a:xfrm>
        </p:spPr>
        <p:txBody>
          <a:bodyPr/>
          <a:lstStyle/>
          <a:p>
            <a:pPr eaLnBrk="1" hangingPunct="1"/>
            <a:r>
              <a:rPr lang="zh-CN" altLang="en-US" smtClean="0">
                <a:latin typeface="楷体_GB2312" pitchFamily="49" charset="-122"/>
              </a:rPr>
              <a:t>（二）、语言分类及其主要表现功能</a:t>
            </a:r>
          </a:p>
          <a:p>
            <a:pPr eaLnBrk="1" hangingPunct="1"/>
            <a:endParaRPr lang="zh-CN" altLang="en-US" smtClean="0">
              <a:latin typeface="楷体_GB2312" pitchFamily="49" charset="-122"/>
            </a:endParaRPr>
          </a:p>
          <a:p>
            <a:pPr eaLnBrk="1" hangingPunct="1"/>
            <a:r>
              <a:rPr lang="en-US" altLang="zh-CN" smtClean="0">
                <a:latin typeface="楷体_GB2312" pitchFamily="49" charset="-122"/>
              </a:rPr>
              <a:t>1</a:t>
            </a:r>
            <a:r>
              <a:rPr lang="zh-CN" altLang="en-US" smtClean="0">
                <a:latin typeface="楷体_GB2312" pitchFamily="49" charset="-122"/>
              </a:rPr>
              <a:t>、对白</a:t>
            </a:r>
          </a:p>
          <a:p>
            <a:pPr eaLnBrk="1" hangingPunct="1"/>
            <a:endParaRPr lang="zh-CN" altLang="en-US" smtClean="0">
              <a:latin typeface="楷体_GB2312" pitchFamily="49" charset="-122"/>
            </a:endParaRPr>
          </a:p>
          <a:p>
            <a:pPr eaLnBrk="1" hangingPunct="1"/>
            <a:r>
              <a:rPr lang="zh-CN" altLang="en-US" smtClean="0">
                <a:latin typeface="楷体_GB2312" pitchFamily="49" charset="-122"/>
              </a:rPr>
              <a:t>故事片中，对白要生活化、性格化、音乐化（语言的节奏感化），要通过人物对白，表现出人物相互的关系、态度、情感等，使剧情得以不断发展。</a:t>
            </a:r>
          </a:p>
          <a:p>
            <a:pPr eaLnBrk="1" hangingPunct="1"/>
            <a:endParaRPr lang="zh-CN" altLang="en-US" smtClean="0">
              <a:latin typeface="楷体_GB2312" pitchFamily="49" charset="-122"/>
            </a:endParaRPr>
          </a:p>
          <a:p>
            <a:pPr eaLnBrk="1" hangingPunct="1"/>
            <a:r>
              <a:rPr lang="zh-CN" altLang="en-US" smtClean="0">
                <a:latin typeface="楷体_GB2312" pitchFamily="49" charset="-122"/>
              </a:rPr>
              <a:t>优秀的影视作品中，一定有简练、精彩的人物对白。</a:t>
            </a:r>
          </a:p>
          <a:p>
            <a:pPr eaLnBrk="1" hangingPunct="1">
              <a:buFontTx/>
              <a:buNone/>
            </a:pPr>
            <a:endParaRPr lang="zh-CN" altLang="en-US" smtClean="0">
              <a:latin typeface="楷体_GB2312" pitchFamily="49" charset="-122"/>
            </a:endParaRPr>
          </a:p>
          <a:p>
            <a:pPr eaLnBrk="1" hangingPunct="1">
              <a:buFontTx/>
              <a:buNone/>
            </a:pPr>
            <a:r>
              <a:rPr lang="zh-CN" altLang="en-US" b="0" smtClean="0">
                <a:latin typeface="楷体_GB2312" pitchFamily="49" charset="-122"/>
              </a:rPr>
              <a:t/>
            </a:r>
            <a:br>
              <a:rPr lang="zh-CN" altLang="en-US" b="0" smtClean="0">
                <a:latin typeface="楷体_GB2312" pitchFamily="49" charset="-122"/>
              </a:rPr>
            </a:br>
            <a:endParaRPr lang="zh-CN" altLang="en-US" b="0" smtClean="0">
              <a:latin typeface="楷体_GB2312" pitchFamily="49" charset="-122"/>
            </a:endParaRPr>
          </a:p>
          <a:p>
            <a:pPr eaLnBrk="1" hangingPunct="1"/>
            <a:endParaRPr lang="zh-CN" altLang="en-US" b="0" smtClean="0">
              <a:latin typeface="楷体_GB2312" pitchFamily="49" charset="-122"/>
            </a:endParaRPr>
          </a:p>
          <a:p>
            <a:pPr eaLnBrk="1" hangingPunct="1"/>
            <a:endParaRPr lang="zh-CN" altLang="en-US" smtClean="0">
              <a:latin typeface="楷体_GB2312" pitchFamily="49" charset="-122"/>
            </a:endParaRPr>
          </a:p>
          <a:p>
            <a:pPr eaLnBrk="1" hangingPunct="1"/>
            <a:endParaRPr lang="en-US" altLang="zh-CN" smtClean="0">
              <a:latin typeface="楷体_GB2312" pitchFamily="49" charset="-122"/>
            </a:endParaRPr>
          </a:p>
        </p:txBody>
      </p:sp>
    </p:spTree>
  </p:cSld>
  <p:clrMapOvr>
    <a:masterClrMapping/>
  </p:clrMapOvr>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eaLnBrk="1" hangingPunct="1"/>
            <a:r>
              <a:rPr lang="en-US" altLang="zh-CN" smtClean="0"/>
              <a:t> </a:t>
            </a:r>
          </a:p>
        </p:txBody>
      </p:sp>
      <p:sp>
        <p:nvSpPr>
          <p:cNvPr id="151555" name="Rectangle 3"/>
          <p:cNvSpPr>
            <a:spLocks noGrp="1" noChangeArrowheads="1"/>
          </p:cNvSpPr>
          <p:nvPr>
            <p:ph sz="quarter" idx="1"/>
          </p:nvPr>
        </p:nvSpPr>
        <p:spPr>
          <a:xfrm>
            <a:off x="457200" y="765175"/>
            <a:ext cx="8229600" cy="5360988"/>
          </a:xfrm>
        </p:spPr>
        <p:txBody>
          <a:bodyPr/>
          <a:lstStyle/>
          <a:p>
            <a:pPr eaLnBrk="1" hangingPunct="1">
              <a:buFontTx/>
              <a:buNone/>
            </a:pPr>
            <a:r>
              <a:rPr lang="en-US" altLang="zh-CN" smtClean="0"/>
              <a:t>*  </a:t>
            </a:r>
            <a:r>
              <a:rPr lang="zh-CN" altLang="en-US" smtClean="0"/>
              <a:t>精典台词赏析  *</a:t>
            </a:r>
          </a:p>
          <a:p>
            <a:pPr eaLnBrk="1" hangingPunct="1"/>
            <a:endParaRPr lang="zh-CN" altLang="en-US" smtClean="0">
              <a:latin typeface="楷体_GB2312" pitchFamily="49" charset="-122"/>
            </a:endParaRPr>
          </a:p>
          <a:p>
            <a:pPr eaLnBrk="1" hangingPunct="1"/>
            <a:r>
              <a:rPr lang="zh-CN" altLang="en-US" smtClean="0">
                <a:latin typeface="楷体_GB2312" pitchFamily="49" charset="-122"/>
              </a:rPr>
              <a:t>不开心，就算长生不老也没用，开心，就算只能活几天也足够。</a:t>
            </a:r>
            <a:r>
              <a:rPr lang="zh-CN" altLang="en-US" smtClean="0"/>
              <a:t> </a:t>
            </a:r>
            <a:r>
              <a:rPr lang="zh-CN" altLang="en-US" smtClean="0">
                <a:latin typeface="楷体_GB2312" pitchFamily="49" charset="-122"/>
              </a:rPr>
              <a:t> </a:t>
            </a:r>
            <a:br>
              <a:rPr lang="zh-CN" altLang="en-US" smtClean="0">
                <a:latin typeface="楷体_GB2312" pitchFamily="49" charset="-122"/>
              </a:rPr>
            </a:br>
            <a:r>
              <a:rPr lang="zh-CN" altLang="en-US" smtClean="0">
                <a:latin typeface="楷体_GB2312" pitchFamily="49" charset="-122"/>
              </a:rPr>
              <a:t>                                </a:t>
            </a:r>
            <a:r>
              <a:rPr lang="en-US" altLang="zh-CN" smtClean="0"/>
              <a:t>——</a:t>
            </a:r>
            <a:r>
              <a:rPr lang="en-US" altLang="zh-CN" smtClean="0">
                <a:latin typeface="楷体_GB2312" pitchFamily="49" charset="-122"/>
              </a:rPr>
              <a:t>《</a:t>
            </a:r>
            <a:r>
              <a:rPr lang="zh-CN" altLang="en-US" smtClean="0">
                <a:latin typeface="楷体_GB2312" pitchFamily="49" charset="-122"/>
              </a:rPr>
              <a:t>大话西游</a:t>
            </a:r>
            <a:r>
              <a:rPr lang="en-US" altLang="zh-CN" smtClean="0">
                <a:latin typeface="楷体_GB2312" pitchFamily="49" charset="-122"/>
              </a:rPr>
              <a:t>》</a:t>
            </a:r>
          </a:p>
          <a:p>
            <a:pPr eaLnBrk="1" hangingPunct="1">
              <a:buFontTx/>
              <a:buNone/>
            </a:pPr>
            <a:endParaRPr lang="en-US" altLang="zh-CN" smtClean="0">
              <a:latin typeface="楷体_GB2312" pitchFamily="49" charset="-122"/>
            </a:endParaRPr>
          </a:p>
          <a:p>
            <a:pPr eaLnBrk="1" hangingPunct="1"/>
            <a:r>
              <a:rPr lang="zh-CN" altLang="zh-CN" smtClean="0"/>
              <a:t>每个城市，每条街道，都有个无名小卒梦想着成为大人物。一个孤单被遗忘的男人，绝望的想证明自己还在活着。</a:t>
            </a:r>
            <a:endParaRPr lang="zh-CN" altLang="en-US" smtClean="0"/>
          </a:p>
          <a:p>
            <a:pPr eaLnBrk="1" hangingPunct="1">
              <a:buFontTx/>
              <a:buNone/>
            </a:pPr>
            <a:r>
              <a:rPr lang="zh-CN" altLang="en-US" smtClean="0"/>
              <a:t>                                                       </a:t>
            </a:r>
            <a:r>
              <a:rPr lang="zh-CN" altLang="zh-CN" smtClean="0"/>
              <a:t>——《出租车司机》</a:t>
            </a:r>
          </a:p>
          <a:p>
            <a:pPr eaLnBrk="1" hangingPunct="1"/>
            <a:endParaRPr lang="en-US" altLang="zh-CN" smtClean="0">
              <a:latin typeface="楷体_GB2312" pitchFamily="49" charset="-122"/>
            </a:endParaRPr>
          </a:p>
          <a:p>
            <a:pPr eaLnBrk="1" hangingPunct="1"/>
            <a:endParaRPr lang="en-US" altLang="zh-CN" smtClean="0">
              <a:latin typeface="楷体_GB2312" pitchFamily="49" charset="-122"/>
            </a:endParaRPr>
          </a:p>
          <a:p>
            <a:pPr eaLnBrk="1" hangingPunct="1"/>
            <a:endParaRPr lang="en-US" altLang="zh-CN" smtClean="0">
              <a:latin typeface="楷体_GB2312" pitchFamily="49" charset="-122"/>
            </a:endParaRPr>
          </a:p>
        </p:txBody>
      </p:sp>
    </p:spTree>
  </p:cSld>
  <p:clrMapOvr>
    <a:masterClrMapping/>
  </p:clrMapOvr>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pPr eaLnBrk="1" hangingPunct="1"/>
            <a:r>
              <a:rPr lang="en-US" altLang="zh-CN" smtClean="0"/>
              <a:t>  </a:t>
            </a:r>
          </a:p>
        </p:txBody>
      </p:sp>
      <p:sp>
        <p:nvSpPr>
          <p:cNvPr id="152579" name="Rectangle 3"/>
          <p:cNvSpPr>
            <a:spLocks noGrp="1" noChangeArrowheads="1"/>
          </p:cNvSpPr>
          <p:nvPr>
            <p:ph sz="quarter" idx="1"/>
          </p:nvPr>
        </p:nvSpPr>
        <p:spPr>
          <a:xfrm>
            <a:off x="457200" y="620713"/>
            <a:ext cx="8229600" cy="5505450"/>
          </a:xfrm>
        </p:spPr>
        <p:txBody>
          <a:bodyPr/>
          <a:lstStyle/>
          <a:p>
            <a:pPr eaLnBrk="1" hangingPunct="1"/>
            <a:endParaRPr lang="en-US" altLang="zh-CN" smtClean="0">
              <a:latin typeface="楷体_GB2312" pitchFamily="49" charset="-122"/>
            </a:endParaRPr>
          </a:p>
          <a:p>
            <a:pPr eaLnBrk="1" hangingPunct="1"/>
            <a:r>
              <a:rPr lang="zh-CN" altLang="en-US" smtClean="0">
                <a:latin typeface="楷体_GB2312" pitchFamily="49" charset="-122"/>
              </a:rPr>
              <a:t>如果你不出去走走，你就会以为这就是世界。</a:t>
            </a:r>
            <a:r>
              <a:rPr lang="zh-CN" altLang="en-US" smtClean="0"/>
              <a:t> </a:t>
            </a:r>
            <a:r>
              <a:rPr lang="zh-CN" altLang="en-US" smtClean="0">
                <a:latin typeface="楷体_GB2312" pitchFamily="49" charset="-122"/>
              </a:rPr>
              <a:t> </a:t>
            </a:r>
            <a:br>
              <a:rPr lang="zh-CN" altLang="en-US" smtClean="0">
                <a:latin typeface="楷体_GB2312" pitchFamily="49" charset="-122"/>
              </a:rPr>
            </a:br>
            <a:r>
              <a:rPr lang="zh-CN" altLang="en-US" smtClean="0">
                <a:latin typeface="楷体_GB2312" pitchFamily="49" charset="-122"/>
              </a:rPr>
              <a:t>                                  </a:t>
            </a:r>
            <a:r>
              <a:rPr lang="en-US" altLang="zh-CN" smtClean="0"/>
              <a:t>——</a:t>
            </a:r>
            <a:r>
              <a:rPr lang="en-US" altLang="zh-CN" smtClean="0">
                <a:latin typeface="楷体_GB2312" pitchFamily="49" charset="-122"/>
              </a:rPr>
              <a:t>《</a:t>
            </a:r>
            <a:r>
              <a:rPr lang="zh-CN" altLang="en-US" smtClean="0">
                <a:latin typeface="楷体_GB2312" pitchFamily="49" charset="-122"/>
              </a:rPr>
              <a:t>天堂电影院</a:t>
            </a:r>
            <a:r>
              <a:rPr lang="en-US" altLang="zh-CN" smtClean="0">
                <a:latin typeface="楷体_GB2312" pitchFamily="49" charset="-122"/>
              </a:rPr>
              <a:t>》</a:t>
            </a:r>
          </a:p>
          <a:p>
            <a:pPr eaLnBrk="1" hangingPunct="1"/>
            <a:endParaRPr lang="en-US" altLang="zh-CN" smtClean="0">
              <a:latin typeface="楷体_GB2312" pitchFamily="49" charset="-122"/>
            </a:endParaRPr>
          </a:p>
          <a:p>
            <a:pPr eaLnBrk="1" hangingPunct="1"/>
            <a:r>
              <a:rPr lang="zh-CN" altLang="zh-CN" smtClean="0"/>
              <a:t>他看病看到病人心里头去了，他能看到一个人安静背后隐藏的所有不幸……</a:t>
            </a:r>
          </a:p>
          <a:p>
            <a:pPr eaLnBrk="1" hangingPunct="1">
              <a:buFontTx/>
              <a:buNone/>
            </a:pPr>
            <a:r>
              <a:rPr lang="en-US" altLang="zh-CN" smtClean="0"/>
              <a:t>           </a:t>
            </a:r>
            <a:r>
              <a:rPr lang="zh-CN" altLang="zh-CN" smtClean="0"/>
              <a:t>                             </a:t>
            </a:r>
            <a:r>
              <a:rPr lang="en-US" altLang="zh-CN" smtClean="0"/>
              <a:t>       </a:t>
            </a:r>
            <a:r>
              <a:rPr lang="zh-CN" altLang="zh-CN" smtClean="0"/>
              <a:t>——黑泽明《红胡子》</a:t>
            </a:r>
            <a:endParaRPr lang="en-US" altLang="zh-CN" smtClean="0"/>
          </a:p>
          <a:p>
            <a:pPr eaLnBrk="1" hangingPunct="1">
              <a:buFontTx/>
              <a:buNone/>
            </a:pPr>
            <a:endParaRPr lang="en-US" altLang="zh-CN" smtClean="0"/>
          </a:p>
          <a:p>
            <a:pPr eaLnBrk="1" hangingPunct="1"/>
            <a:r>
              <a:rPr lang="zh-CN" altLang="en-US" smtClean="0"/>
              <a:t>人这一辈子，怎么也不能像做菜一样，把所有的材料都集中起来才下锅。当然，吃到嘴里是酸甜苦辣，各尝各味。  </a:t>
            </a:r>
          </a:p>
          <a:p>
            <a:pPr eaLnBrk="1" hangingPunct="1">
              <a:buFontTx/>
              <a:buNone/>
            </a:pPr>
            <a:r>
              <a:rPr lang="zh-CN" altLang="en-US" smtClean="0"/>
              <a:t>                                                       </a:t>
            </a:r>
            <a:r>
              <a:rPr lang="en-US" altLang="zh-CN" smtClean="0"/>
              <a:t>——《</a:t>
            </a:r>
            <a:r>
              <a:rPr lang="zh-CN" altLang="en-US" smtClean="0"/>
              <a:t>饮食男女</a:t>
            </a:r>
            <a:r>
              <a:rPr lang="en-US" altLang="zh-CN" smtClean="0"/>
              <a:t>》</a:t>
            </a:r>
          </a:p>
          <a:p>
            <a:pPr eaLnBrk="1" hangingPunct="1">
              <a:buFontTx/>
              <a:buNone/>
            </a:pPr>
            <a:endParaRPr lang="en-US" altLang="zh-CN" smtClean="0">
              <a:latin typeface="楷体_GB2312" pitchFamily="49" charset="-122"/>
            </a:endParaRPr>
          </a:p>
          <a:p>
            <a:pPr eaLnBrk="1" hangingPunct="1"/>
            <a:endParaRPr lang="en-US" altLang="zh-CN" smtClean="0">
              <a:latin typeface="楷体_GB2312" pitchFamily="49" charset="-122"/>
            </a:endParaRPr>
          </a:p>
          <a:p>
            <a:pPr eaLnBrk="1" hangingPunct="1"/>
            <a:endParaRPr lang="en-US" altLang="zh-CN" smtClean="0">
              <a:latin typeface="楷体_GB2312" pitchFamily="49" charset="-122"/>
            </a:endParaRPr>
          </a:p>
          <a:p>
            <a:pPr eaLnBrk="1" hangingPunct="1"/>
            <a:endParaRPr lang="en-US" altLang="zh-CN" smtClean="0">
              <a:latin typeface="楷体_GB2312" pitchFamily="49" charset="-122"/>
            </a:endParaRPr>
          </a:p>
        </p:txBody>
      </p:sp>
    </p:spTree>
  </p:cSld>
  <p:clrMapOvr>
    <a:masterClrMapping/>
  </p:clrMapOvr>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pPr eaLnBrk="1" hangingPunct="1"/>
            <a:r>
              <a:rPr lang="en-US" altLang="zh-CN" smtClean="0"/>
              <a:t>  </a:t>
            </a:r>
          </a:p>
        </p:txBody>
      </p:sp>
      <p:sp>
        <p:nvSpPr>
          <p:cNvPr id="153603" name="Rectangle 3"/>
          <p:cNvSpPr>
            <a:spLocks noGrp="1" noChangeArrowheads="1"/>
          </p:cNvSpPr>
          <p:nvPr>
            <p:ph sz="quarter" idx="1"/>
          </p:nvPr>
        </p:nvSpPr>
        <p:spPr>
          <a:xfrm>
            <a:off x="457200" y="549275"/>
            <a:ext cx="8229600" cy="5576888"/>
          </a:xfrm>
        </p:spPr>
        <p:txBody>
          <a:bodyPr/>
          <a:lstStyle/>
          <a:p>
            <a:pPr eaLnBrk="1" hangingPunct="1"/>
            <a:endParaRPr lang="en-US" altLang="zh-CN" smtClean="0"/>
          </a:p>
          <a:p>
            <a:pPr eaLnBrk="1" hangingPunct="1"/>
            <a:r>
              <a:rPr lang="en-US" altLang="zh-CN" smtClean="0"/>
              <a:t>2</a:t>
            </a:r>
            <a:r>
              <a:rPr lang="zh-CN" altLang="en-US" smtClean="0"/>
              <a:t>、旁白</a:t>
            </a:r>
          </a:p>
          <a:p>
            <a:pPr eaLnBrk="1" hangingPunct="1"/>
            <a:endParaRPr lang="zh-CN" altLang="en-US" smtClean="0"/>
          </a:p>
          <a:p>
            <a:pPr eaLnBrk="1" hangingPunct="1"/>
            <a:r>
              <a:rPr lang="zh-CN" altLang="en-US" smtClean="0"/>
              <a:t>在故事片中应用很普遍。它可以作为一种画外音的开头形式，把一些历史、环境、情节、情绪用简洁的语言交待清楚。</a:t>
            </a:r>
          </a:p>
          <a:p>
            <a:pPr eaLnBrk="1" hangingPunct="1"/>
            <a:endParaRPr lang="en-US" altLang="zh-CN" smtClean="0"/>
          </a:p>
        </p:txBody>
      </p:sp>
    </p:spTree>
  </p:cSld>
  <p:clrMapOvr>
    <a:masterClrMapping/>
  </p:clrMapOvr>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pPr eaLnBrk="1" hangingPunct="1"/>
            <a:r>
              <a:rPr lang="en-US" altLang="zh-CN" smtClean="0"/>
              <a:t> </a:t>
            </a:r>
          </a:p>
        </p:txBody>
      </p:sp>
      <p:sp>
        <p:nvSpPr>
          <p:cNvPr id="154627" name="Rectangle 3"/>
          <p:cNvSpPr>
            <a:spLocks noGrp="1" noChangeArrowheads="1"/>
          </p:cNvSpPr>
          <p:nvPr>
            <p:ph sz="quarter" idx="1"/>
          </p:nvPr>
        </p:nvSpPr>
        <p:spPr>
          <a:xfrm>
            <a:off x="457200" y="765175"/>
            <a:ext cx="8229600" cy="5360988"/>
          </a:xfrm>
        </p:spPr>
        <p:txBody>
          <a:bodyPr/>
          <a:lstStyle/>
          <a:p>
            <a:pPr eaLnBrk="1" hangingPunct="1"/>
            <a:r>
              <a:rPr lang="en-US" altLang="zh-CN" smtClean="0"/>
              <a:t>3</a:t>
            </a:r>
            <a:r>
              <a:rPr lang="zh-CN" altLang="en-US" smtClean="0"/>
              <a:t>、独白和内心独白</a:t>
            </a:r>
          </a:p>
          <a:p>
            <a:pPr eaLnBrk="1" hangingPunct="1"/>
            <a:endParaRPr lang="zh-CN" altLang="en-US" smtClean="0"/>
          </a:p>
          <a:p>
            <a:pPr eaLnBrk="1" hangingPunct="1"/>
            <a:r>
              <a:rPr lang="zh-CN" altLang="en-US" smtClean="0"/>
              <a:t>在故事片中应用较多。独白是剧中人物在自言自语，内心独白即剧中人物嘴巴没说话，但声音却是他的。</a:t>
            </a:r>
          </a:p>
          <a:p>
            <a:pPr eaLnBrk="1" hangingPunct="1"/>
            <a:endParaRPr lang="zh-CN" altLang="en-US" smtClean="0"/>
          </a:p>
          <a:p>
            <a:pPr eaLnBrk="1" hangingPunct="1"/>
            <a:endParaRPr lang="en-US" altLang="zh-CN" smtClean="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zh-CN" smtClean="0"/>
              <a:t>  </a:t>
            </a:r>
          </a:p>
        </p:txBody>
      </p:sp>
      <p:sp>
        <p:nvSpPr>
          <p:cNvPr id="17411" name="Rectangle 3"/>
          <p:cNvSpPr>
            <a:spLocks noGrp="1" noChangeArrowheads="1"/>
          </p:cNvSpPr>
          <p:nvPr>
            <p:ph sz="quarter" idx="1"/>
          </p:nvPr>
        </p:nvSpPr>
        <p:spPr>
          <a:xfrm>
            <a:off x="457200" y="620713"/>
            <a:ext cx="6130925" cy="5505450"/>
          </a:xfrm>
        </p:spPr>
        <p:txBody>
          <a:bodyPr>
            <a:normAutofit/>
          </a:bodyPr>
          <a:lstStyle/>
          <a:p>
            <a:pPr eaLnBrk="1" hangingPunct="1"/>
            <a:r>
              <a:rPr lang="en-US" altLang="zh-CN" smtClean="0"/>
              <a:t>【</a:t>
            </a:r>
            <a:r>
              <a:rPr lang="zh-CN" altLang="en-US" smtClean="0"/>
              <a:t>远景</a:t>
            </a:r>
            <a:r>
              <a:rPr lang="en-US" altLang="zh-CN" smtClean="0"/>
              <a:t>】</a:t>
            </a:r>
          </a:p>
          <a:p>
            <a:pPr eaLnBrk="1" hangingPunct="1"/>
            <a:r>
              <a:rPr lang="zh-CN" altLang="en-US" smtClean="0"/>
              <a:t>概念：被摄主题只占画面很小的面积，画面大幅面积为景物，主要被摄人或物出于画面远处或深处。能看清基本形状，但看不清细节。</a:t>
            </a:r>
          </a:p>
          <a:p>
            <a:pPr eaLnBrk="1" hangingPunct="1"/>
            <a:endParaRPr lang="zh-CN" altLang="en-US" smtClean="0"/>
          </a:p>
          <a:p>
            <a:pPr eaLnBrk="1" hangingPunct="1"/>
            <a:r>
              <a:rPr lang="zh-CN" altLang="en-US" smtClean="0"/>
              <a:t>表现功能：主要表现人物与环境的关系和所处的具体位置。相比大远景，远景的景别在造型上更为强调空间的具体感和人在其中的位置感。</a:t>
            </a:r>
          </a:p>
        </p:txBody>
      </p:sp>
    </p:spTree>
  </p:cSld>
  <p:clrMapOvr>
    <a:masterClrMapping/>
  </p:clrMapOvr>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eaLnBrk="1" hangingPunct="1"/>
            <a:r>
              <a:rPr lang="en-US" altLang="zh-CN" smtClean="0"/>
              <a:t> </a:t>
            </a:r>
          </a:p>
        </p:txBody>
      </p:sp>
      <p:sp>
        <p:nvSpPr>
          <p:cNvPr id="155651" name="Rectangle 3"/>
          <p:cNvSpPr>
            <a:spLocks noGrp="1" noChangeArrowheads="1"/>
          </p:cNvSpPr>
          <p:nvPr>
            <p:ph sz="quarter" idx="1"/>
          </p:nvPr>
        </p:nvSpPr>
        <p:spPr>
          <a:xfrm>
            <a:off x="457200" y="692150"/>
            <a:ext cx="8229600" cy="5434013"/>
          </a:xfrm>
        </p:spPr>
        <p:txBody>
          <a:bodyPr/>
          <a:lstStyle/>
          <a:p>
            <a:pPr eaLnBrk="1" hangingPunct="1"/>
            <a:r>
              <a:rPr lang="en-US" altLang="zh-CN" smtClean="0"/>
              <a:t>4</a:t>
            </a:r>
            <a:r>
              <a:rPr lang="zh-CN" altLang="en-US" smtClean="0"/>
              <a:t>、解说</a:t>
            </a:r>
          </a:p>
          <a:p>
            <a:pPr eaLnBrk="1" hangingPunct="1"/>
            <a:endParaRPr lang="zh-CN" altLang="en-US" smtClean="0"/>
          </a:p>
          <a:p>
            <a:pPr eaLnBrk="1" hangingPunct="1"/>
            <a:r>
              <a:rPr lang="zh-CN" altLang="en-US" smtClean="0"/>
              <a:t>在专题片中，语言主要作为解说。不同的音色、不同的音调、不同的语速节奏，都可能表现出不同的内容。解说在配合画面、传递信息、塑造形象、渲染气氛、抒发情感、介绍知识、组接画面等方面起着重要的作用。</a:t>
            </a:r>
          </a:p>
          <a:p>
            <a:pPr eaLnBrk="1" hangingPunct="1"/>
            <a:endParaRPr lang="en-US" altLang="zh-CN" smtClean="0"/>
          </a:p>
        </p:txBody>
      </p:sp>
    </p:spTree>
  </p:cSld>
  <p:clrMapOvr>
    <a:masterClrMapping/>
  </p:clrMapOvr>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pPr eaLnBrk="1" hangingPunct="1"/>
            <a:r>
              <a:rPr lang="zh-CN" altLang="en-US" smtClean="0"/>
              <a:t>二、音乐</a:t>
            </a:r>
          </a:p>
        </p:txBody>
      </p:sp>
      <p:sp>
        <p:nvSpPr>
          <p:cNvPr id="156675" name="Rectangle 3"/>
          <p:cNvSpPr>
            <a:spLocks noGrp="1" noChangeArrowheads="1"/>
          </p:cNvSpPr>
          <p:nvPr>
            <p:ph sz="quarter" idx="1"/>
          </p:nvPr>
        </p:nvSpPr>
        <p:spPr/>
        <p:txBody>
          <a:bodyPr/>
          <a:lstStyle/>
          <a:p>
            <a:pPr eaLnBrk="1" hangingPunct="1"/>
            <a:r>
              <a:rPr lang="zh-CN" altLang="en-US" smtClean="0"/>
              <a:t>概述</a:t>
            </a:r>
          </a:p>
          <a:p>
            <a:pPr eaLnBrk="1" hangingPunct="1"/>
            <a:r>
              <a:rPr lang="zh-CN" altLang="en-US" smtClean="0"/>
              <a:t>影视音乐的构成元素</a:t>
            </a:r>
          </a:p>
          <a:p>
            <a:pPr eaLnBrk="1" hangingPunct="1"/>
            <a:r>
              <a:rPr lang="zh-CN" altLang="en-US" smtClean="0"/>
              <a:t>影视音乐的主要表现功能</a:t>
            </a:r>
          </a:p>
          <a:p>
            <a:pPr eaLnBrk="1" hangingPunct="1"/>
            <a:endParaRPr lang="en-US" altLang="zh-CN" smtClean="0"/>
          </a:p>
        </p:txBody>
      </p:sp>
    </p:spTree>
  </p:cSld>
  <p:clrMapOvr>
    <a:masterClrMapping/>
  </p:clrMapOvr>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pPr eaLnBrk="1" hangingPunct="1"/>
            <a:r>
              <a:rPr lang="en-US" altLang="zh-CN" smtClean="0"/>
              <a:t>  </a:t>
            </a:r>
          </a:p>
        </p:txBody>
      </p:sp>
      <p:sp>
        <p:nvSpPr>
          <p:cNvPr id="157699" name="Rectangle 3"/>
          <p:cNvSpPr>
            <a:spLocks noGrp="1" noChangeArrowheads="1"/>
          </p:cNvSpPr>
          <p:nvPr>
            <p:ph sz="quarter" idx="1"/>
          </p:nvPr>
        </p:nvSpPr>
        <p:spPr>
          <a:xfrm>
            <a:off x="457200" y="765175"/>
            <a:ext cx="8229600" cy="5360988"/>
          </a:xfrm>
        </p:spPr>
        <p:txBody>
          <a:bodyPr/>
          <a:lstStyle/>
          <a:p>
            <a:pPr eaLnBrk="1" hangingPunct="1"/>
            <a:r>
              <a:rPr lang="zh-CN" altLang="en-US" smtClean="0"/>
              <a:t>（一）、影视音乐概述</a:t>
            </a:r>
          </a:p>
          <a:p>
            <a:pPr eaLnBrk="1" hangingPunct="1"/>
            <a:endParaRPr lang="zh-CN" altLang="en-US" smtClean="0"/>
          </a:p>
          <a:p>
            <a:pPr eaLnBrk="1" hangingPunct="1"/>
            <a:r>
              <a:rPr lang="zh-CN" altLang="en-US" smtClean="0"/>
              <a:t>音乐就其自身而言是一门独立、自足的艺术，它可以不依赖其他姊妹艺术而存在，它的长处在于能高度概括地表现人类最内在的心理体验及微妙丰富的感情状态。</a:t>
            </a:r>
          </a:p>
          <a:p>
            <a:pPr eaLnBrk="1" hangingPunct="1"/>
            <a:endParaRPr lang="zh-CN" altLang="en-US" smtClean="0"/>
          </a:p>
          <a:p>
            <a:pPr eaLnBrk="1" hangingPunct="1"/>
            <a:r>
              <a:rPr lang="zh-CN" altLang="en-US" smtClean="0"/>
              <a:t>音乐一旦成为影视音乐，它作为音乐本身的独立性就淡化或弱化了。影视音乐时时刻刻都在服从和服务于影视这个母体。影视音乐的功能，也只有通过其作为影视艺术元素之一与其他元素结合才能体现和发挥出来。正确地估价音乐在影视中所能承担的功能或作用，对于我们如何用好、用巧影视音乐，从而使影视综合艺术散发出更迷人的魅力十分重要。</a:t>
            </a:r>
          </a:p>
          <a:p>
            <a:pPr eaLnBrk="1" hangingPunct="1"/>
            <a:endParaRPr lang="en-US" altLang="zh-CN" smtClean="0"/>
          </a:p>
        </p:txBody>
      </p:sp>
    </p:spTree>
  </p:cSld>
  <p:clrMapOvr>
    <a:masterClrMapping/>
  </p:clrMapOvr>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pPr eaLnBrk="1" hangingPunct="1"/>
            <a:r>
              <a:rPr lang="en-US" altLang="zh-CN" smtClean="0"/>
              <a:t> </a:t>
            </a:r>
          </a:p>
        </p:txBody>
      </p:sp>
      <p:sp>
        <p:nvSpPr>
          <p:cNvPr id="158723" name="Rectangle 3"/>
          <p:cNvSpPr>
            <a:spLocks noGrp="1" noChangeArrowheads="1"/>
          </p:cNvSpPr>
          <p:nvPr>
            <p:ph sz="quarter" idx="1"/>
          </p:nvPr>
        </p:nvSpPr>
        <p:spPr>
          <a:xfrm>
            <a:off x="457200" y="620713"/>
            <a:ext cx="8229600" cy="5505450"/>
          </a:xfrm>
        </p:spPr>
        <p:txBody>
          <a:bodyPr/>
          <a:lstStyle/>
          <a:p>
            <a:pPr eaLnBrk="1" hangingPunct="1"/>
            <a:r>
              <a:rPr lang="zh-CN" altLang="en-US" smtClean="0"/>
              <a:t>（二）、影视音乐的构成元素</a:t>
            </a:r>
          </a:p>
          <a:p>
            <a:pPr eaLnBrk="1" hangingPunct="1"/>
            <a:endParaRPr lang="zh-CN" altLang="en-US" smtClean="0"/>
          </a:p>
          <a:p>
            <a:pPr eaLnBrk="1" hangingPunct="1"/>
            <a:r>
              <a:rPr lang="zh-CN" altLang="en-US" smtClean="0"/>
              <a:t>配乐</a:t>
            </a:r>
            <a:r>
              <a:rPr lang="en-US" altLang="zh-CN" smtClean="0"/>
              <a:t>——</a:t>
            </a:r>
            <a:r>
              <a:rPr lang="zh-CN" altLang="en-US" smtClean="0"/>
              <a:t>主题音乐、场景音乐、背景音乐</a:t>
            </a:r>
          </a:p>
          <a:p>
            <a:pPr eaLnBrk="1" hangingPunct="1"/>
            <a:endParaRPr lang="zh-CN" altLang="en-US" smtClean="0"/>
          </a:p>
          <a:p>
            <a:pPr eaLnBrk="1" hangingPunct="1"/>
            <a:r>
              <a:rPr lang="zh-CN" altLang="en-US" smtClean="0"/>
              <a:t>歌曲</a:t>
            </a:r>
            <a:r>
              <a:rPr lang="en-US" altLang="zh-CN" smtClean="0"/>
              <a:t>——</a:t>
            </a:r>
            <a:r>
              <a:rPr lang="zh-CN" altLang="en-US" smtClean="0"/>
              <a:t>主题歌、插曲</a:t>
            </a:r>
          </a:p>
          <a:p>
            <a:pPr eaLnBrk="1" hangingPunct="1"/>
            <a:endParaRPr lang="en-US" altLang="zh-CN" smtClean="0"/>
          </a:p>
        </p:txBody>
      </p:sp>
    </p:spTree>
  </p:cSld>
  <p:clrMapOvr>
    <a:masterClrMapping/>
  </p:clrMapOvr>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eaLnBrk="1" hangingPunct="1"/>
            <a:r>
              <a:rPr lang="en-US" altLang="zh-CN" smtClean="0"/>
              <a:t> </a:t>
            </a:r>
          </a:p>
        </p:txBody>
      </p:sp>
      <p:sp>
        <p:nvSpPr>
          <p:cNvPr id="159747" name="Rectangle 3"/>
          <p:cNvSpPr>
            <a:spLocks noGrp="1" noChangeArrowheads="1"/>
          </p:cNvSpPr>
          <p:nvPr>
            <p:ph sz="quarter" idx="1"/>
          </p:nvPr>
        </p:nvSpPr>
        <p:spPr>
          <a:xfrm>
            <a:off x="457200" y="692150"/>
            <a:ext cx="8229600" cy="5434013"/>
          </a:xfrm>
        </p:spPr>
        <p:txBody>
          <a:bodyPr/>
          <a:lstStyle/>
          <a:p>
            <a:pPr eaLnBrk="1" hangingPunct="1"/>
            <a:r>
              <a:rPr lang="en-US" altLang="zh-CN" smtClean="0"/>
              <a:t>1</a:t>
            </a:r>
            <a:r>
              <a:rPr lang="zh-CN" altLang="en-US" smtClean="0"/>
              <a:t>、主题音乐</a:t>
            </a:r>
          </a:p>
          <a:p>
            <a:pPr eaLnBrk="1" hangingPunct="1"/>
            <a:endParaRPr lang="zh-CN" altLang="en-US" smtClean="0"/>
          </a:p>
          <a:p>
            <a:pPr eaLnBrk="1" hangingPunct="1"/>
            <a:r>
              <a:rPr lang="zh-CN" altLang="en-US" smtClean="0">
                <a:latin typeface="楷体_GB2312" pitchFamily="49" charset="-122"/>
              </a:rPr>
              <a:t>主题音乐是运用旋律，即没有歌词的音乐对影视作品的内容进行高度概括的一种音乐形式。其表现功能是把人们带到特定的历史情景、文化氛围或某种情感范畴之中。</a:t>
            </a:r>
          </a:p>
          <a:p>
            <a:pPr eaLnBrk="1" hangingPunct="1"/>
            <a:endParaRPr lang="zh-CN" altLang="en-US" smtClean="0">
              <a:latin typeface="楷体_GB2312" pitchFamily="49" charset="-122"/>
            </a:endParaRPr>
          </a:p>
          <a:p>
            <a:pPr eaLnBrk="1" hangingPunct="1"/>
            <a:r>
              <a:rPr lang="zh-CN" altLang="en-US" smtClean="0">
                <a:latin typeface="楷体_GB2312" pitchFamily="49" charset="-122"/>
              </a:rPr>
              <a:t>主题音乐或与剧（片）中的主人公相关，或与剧（片）中的主题相关。</a:t>
            </a:r>
          </a:p>
        </p:txBody>
      </p:sp>
    </p:spTree>
  </p:cSld>
  <p:clrMapOvr>
    <a:masterClrMapping/>
  </p:clrMapOvr>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468313" y="-571500"/>
            <a:ext cx="8229600" cy="1143000"/>
          </a:xfrm>
        </p:spPr>
        <p:txBody>
          <a:bodyPr/>
          <a:lstStyle/>
          <a:p>
            <a:pPr eaLnBrk="1" hangingPunct="1"/>
            <a:r>
              <a:rPr lang="en-US" altLang="zh-CN" smtClean="0"/>
              <a:t> </a:t>
            </a:r>
          </a:p>
        </p:txBody>
      </p:sp>
      <p:sp>
        <p:nvSpPr>
          <p:cNvPr id="160771" name="Rectangle 3"/>
          <p:cNvSpPr>
            <a:spLocks noGrp="1" noChangeArrowheads="1"/>
          </p:cNvSpPr>
          <p:nvPr>
            <p:ph sz="quarter" idx="1"/>
          </p:nvPr>
        </p:nvSpPr>
        <p:spPr>
          <a:xfrm>
            <a:off x="457200" y="620713"/>
            <a:ext cx="8229600" cy="5505450"/>
          </a:xfrm>
        </p:spPr>
        <p:txBody>
          <a:bodyPr/>
          <a:lstStyle/>
          <a:p>
            <a:pPr eaLnBrk="1" hangingPunct="1"/>
            <a:r>
              <a:rPr lang="en-US" altLang="zh-CN" smtClean="0"/>
              <a:t>2</a:t>
            </a:r>
            <a:r>
              <a:rPr lang="zh-CN" altLang="en-US" smtClean="0"/>
              <a:t>、场景音乐</a:t>
            </a:r>
          </a:p>
          <a:p>
            <a:pPr eaLnBrk="1" hangingPunct="1"/>
            <a:endParaRPr lang="zh-CN" altLang="en-US" smtClean="0"/>
          </a:p>
          <a:p>
            <a:pPr eaLnBrk="1" hangingPunct="1"/>
            <a:r>
              <a:rPr lang="zh-CN" altLang="en-US" smtClean="0"/>
              <a:t>场景音乐是指在某一个单一场景中使用的、只对具体场景发挥作用的音乐。其表现功能是对某个具体的场景中演绎的故事情节以及人物在具体场景中的感情发展变化进行必要的铺垫、烘托、渲染，推动情节的发展、戏剧高潮的出现或创造富于诗情画意的意境。</a:t>
            </a:r>
          </a:p>
          <a:p>
            <a:pPr eaLnBrk="1" hangingPunct="1"/>
            <a:endParaRPr lang="zh-CN" altLang="en-US" smtClean="0"/>
          </a:p>
          <a:p>
            <a:pPr eaLnBrk="1" hangingPunct="1"/>
            <a:endParaRPr lang="en-US" altLang="zh-CN" smtClean="0"/>
          </a:p>
        </p:txBody>
      </p:sp>
    </p:spTree>
  </p:cSld>
  <p:clrMapOvr>
    <a:masterClrMapping/>
  </p:clrMapOvr>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pPr eaLnBrk="1" hangingPunct="1"/>
            <a:r>
              <a:rPr lang="en-US" altLang="zh-CN" smtClean="0"/>
              <a:t> </a:t>
            </a:r>
          </a:p>
        </p:txBody>
      </p:sp>
      <p:sp>
        <p:nvSpPr>
          <p:cNvPr id="161795" name="Rectangle 3"/>
          <p:cNvSpPr>
            <a:spLocks noGrp="1" noChangeArrowheads="1"/>
          </p:cNvSpPr>
          <p:nvPr>
            <p:ph sz="quarter" idx="1"/>
          </p:nvPr>
        </p:nvSpPr>
        <p:spPr>
          <a:xfrm>
            <a:off x="457200" y="620713"/>
            <a:ext cx="8229600" cy="5505450"/>
          </a:xfrm>
        </p:spPr>
        <p:txBody>
          <a:bodyPr/>
          <a:lstStyle/>
          <a:p>
            <a:pPr eaLnBrk="1" hangingPunct="1"/>
            <a:r>
              <a:rPr lang="en-US" altLang="zh-CN" smtClean="0"/>
              <a:t>3</a:t>
            </a:r>
            <a:r>
              <a:rPr lang="zh-CN" altLang="en-US" smtClean="0"/>
              <a:t>、背景音乐</a:t>
            </a:r>
          </a:p>
          <a:p>
            <a:pPr eaLnBrk="1" hangingPunct="1"/>
            <a:endParaRPr lang="zh-CN" altLang="en-US" smtClean="0"/>
          </a:p>
          <a:p>
            <a:pPr eaLnBrk="1" hangingPunct="1"/>
            <a:r>
              <a:rPr lang="zh-CN" altLang="en-US" smtClean="0"/>
              <a:t>背景音乐是指电视剧（片）中标识环境、场合、地域、时代等的一种音乐，其表现功能是强调环境的真实，或以一种假定的真实起到艺术表现的作用。</a:t>
            </a:r>
          </a:p>
        </p:txBody>
      </p:sp>
    </p:spTree>
  </p:cSld>
  <p:clrMapOvr>
    <a:masterClrMapping/>
  </p:clrMapOvr>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eaLnBrk="1" hangingPunct="1"/>
            <a:r>
              <a:rPr lang="en-US" altLang="zh-CN" smtClean="0"/>
              <a:t> </a:t>
            </a:r>
          </a:p>
        </p:txBody>
      </p:sp>
      <p:sp>
        <p:nvSpPr>
          <p:cNvPr id="162819" name="Rectangle 3"/>
          <p:cNvSpPr>
            <a:spLocks noGrp="1" noChangeArrowheads="1"/>
          </p:cNvSpPr>
          <p:nvPr>
            <p:ph sz="quarter" idx="1"/>
          </p:nvPr>
        </p:nvSpPr>
        <p:spPr>
          <a:xfrm>
            <a:off x="457200" y="476250"/>
            <a:ext cx="8229600" cy="5649913"/>
          </a:xfrm>
        </p:spPr>
        <p:txBody>
          <a:bodyPr/>
          <a:lstStyle/>
          <a:p>
            <a:pPr eaLnBrk="1" hangingPunct="1"/>
            <a:r>
              <a:rPr lang="en-US" altLang="zh-CN" smtClean="0"/>
              <a:t>4</a:t>
            </a:r>
            <a:r>
              <a:rPr lang="zh-CN" altLang="en-US" smtClean="0"/>
              <a:t>、主题歌</a:t>
            </a:r>
          </a:p>
          <a:p>
            <a:pPr eaLnBrk="1" hangingPunct="1"/>
            <a:endParaRPr lang="zh-CN" altLang="en-US" smtClean="0"/>
          </a:p>
          <a:p>
            <a:pPr eaLnBrk="1" hangingPunct="1"/>
            <a:endParaRPr lang="zh-CN" altLang="en-US" smtClean="0"/>
          </a:p>
          <a:p>
            <a:pPr eaLnBrk="1" hangingPunct="1"/>
            <a:r>
              <a:rPr lang="zh-CN" altLang="en-US" smtClean="0">
                <a:latin typeface="楷体_GB2312" pitchFamily="49" charset="-122"/>
              </a:rPr>
              <a:t>相对于电视剧（片）中的配乐来说，主题歌不但有旋律，而且有歌词。正由于有歌词存在，因此它的意义表达更为直接、明晰。</a:t>
            </a:r>
          </a:p>
          <a:p>
            <a:pPr eaLnBrk="1" hangingPunct="1"/>
            <a:endParaRPr lang="zh-CN" altLang="en-US" smtClean="0">
              <a:latin typeface="楷体_GB2312" pitchFamily="49" charset="-122"/>
            </a:endParaRPr>
          </a:p>
          <a:p>
            <a:pPr eaLnBrk="1" hangingPunct="1"/>
            <a:r>
              <a:rPr lang="zh-CN" altLang="en-US" smtClean="0">
                <a:latin typeface="楷体_GB2312" pitchFamily="49" charset="-122"/>
              </a:rPr>
              <a:t>主题歌往往是对电视剧（片）内容的一种高度概括。它可以以特定的风格和凝练的情感刻画来充实剧中主要人物形象，可以展现特定的历史气氛，可以表现生活中的某种情怀等等。</a:t>
            </a:r>
          </a:p>
          <a:p>
            <a:pPr eaLnBrk="1" hangingPunct="1"/>
            <a:endParaRPr lang="en-US" altLang="zh-CN" smtClean="0">
              <a:latin typeface="楷体_GB2312" pitchFamily="49" charset="-122"/>
            </a:endParaRPr>
          </a:p>
        </p:txBody>
      </p:sp>
    </p:spTree>
  </p:cSld>
  <p:clrMapOvr>
    <a:masterClrMapping/>
  </p:clrMapOvr>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pPr eaLnBrk="1" hangingPunct="1"/>
            <a:r>
              <a:rPr lang="en-US" altLang="zh-CN" smtClean="0"/>
              <a:t>  </a:t>
            </a:r>
          </a:p>
        </p:txBody>
      </p:sp>
      <p:sp>
        <p:nvSpPr>
          <p:cNvPr id="163843" name="Rectangle 3"/>
          <p:cNvSpPr>
            <a:spLocks noGrp="1" noChangeArrowheads="1"/>
          </p:cNvSpPr>
          <p:nvPr>
            <p:ph sz="quarter" idx="1"/>
          </p:nvPr>
        </p:nvSpPr>
        <p:spPr>
          <a:xfrm>
            <a:off x="457200" y="836613"/>
            <a:ext cx="8229600" cy="5289550"/>
          </a:xfrm>
        </p:spPr>
        <p:txBody>
          <a:bodyPr/>
          <a:lstStyle/>
          <a:p>
            <a:pPr eaLnBrk="1" hangingPunct="1"/>
            <a:r>
              <a:rPr lang="en-US" altLang="zh-CN" smtClean="0"/>
              <a:t>5</a:t>
            </a:r>
            <a:r>
              <a:rPr lang="zh-CN" altLang="en-US" smtClean="0"/>
              <a:t>、插曲</a:t>
            </a:r>
          </a:p>
          <a:p>
            <a:pPr eaLnBrk="1" hangingPunct="1"/>
            <a:endParaRPr lang="zh-CN" altLang="en-US" smtClean="0"/>
          </a:p>
          <a:p>
            <a:pPr eaLnBrk="1" hangingPunct="1"/>
            <a:r>
              <a:rPr lang="zh-CN" altLang="en-US" smtClean="0"/>
              <a:t>插曲是在电视剧（片）的剧情进行当中出现的歌曲。</a:t>
            </a:r>
          </a:p>
          <a:p>
            <a:pPr eaLnBrk="1" hangingPunct="1"/>
            <a:r>
              <a:rPr lang="zh-CN" altLang="en-US" smtClean="0"/>
              <a:t>插曲经常出现在一些重要的场景中，或与剧中的情节发展紧密相关，或用来表达剧中人物的情感，以烘托情节发展中的气氛和造成戏剧性的发展高潮，或用来承担某种转场、闪回的蒙太奇作用。</a:t>
            </a:r>
          </a:p>
          <a:p>
            <a:pPr eaLnBrk="1" hangingPunct="1"/>
            <a:endParaRPr lang="en-US" altLang="zh-CN" smtClean="0"/>
          </a:p>
        </p:txBody>
      </p:sp>
    </p:spTree>
  </p:cSld>
  <p:clrMapOvr>
    <a:masterClrMapping/>
  </p:clrMapOvr>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pPr eaLnBrk="1" hangingPunct="1"/>
            <a:r>
              <a:rPr lang="en-US" altLang="zh-CN" smtClean="0"/>
              <a:t> </a:t>
            </a:r>
          </a:p>
        </p:txBody>
      </p:sp>
      <p:sp>
        <p:nvSpPr>
          <p:cNvPr id="164867" name="Rectangle 3"/>
          <p:cNvSpPr>
            <a:spLocks noGrp="1" noChangeArrowheads="1"/>
          </p:cNvSpPr>
          <p:nvPr>
            <p:ph sz="quarter" idx="1"/>
          </p:nvPr>
        </p:nvSpPr>
        <p:spPr>
          <a:xfrm>
            <a:off x="457200" y="692150"/>
            <a:ext cx="8229600" cy="5434013"/>
          </a:xfrm>
        </p:spPr>
        <p:txBody>
          <a:bodyPr/>
          <a:lstStyle/>
          <a:p>
            <a:pPr eaLnBrk="1" hangingPunct="1"/>
            <a:r>
              <a:rPr lang="zh-CN" altLang="en-US" smtClean="0"/>
              <a:t>（三）、影视音乐的主要表现功能</a:t>
            </a:r>
          </a:p>
          <a:p>
            <a:pPr eaLnBrk="1" hangingPunct="1"/>
            <a:endParaRPr lang="zh-CN" altLang="en-US" smtClean="0"/>
          </a:p>
          <a:p>
            <a:pPr eaLnBrk="1" hangingPunct="1"/>
            <a:r>
              <a:rPr lang="zh-CN" altLang="en-US" smtClean="0">
                <a:latin typeface="楷体_GB2312" pitchFamily="49" charset="-122"/>
              </a:rPr>
              <a:t>抒发情感，挖掘人物内心世界 ；</a:t>
            </a:r>
          </a:p>
          <a:p>
            <a:pPr eaLnBrk="1" hangingPunct="1"/>
            <a:r>
              <a:rPr lang="zh-CN" altLang="en-US" smtClean="0">
                <a:latin typeface="楷体_GB2312" pitchFamily="49" charset="-122"/>
              </a:rPr>
              <a:t>渲染场面气氛，烘托情绪；</a:t>
            </a:r>
          </a:p>
          <a:p>
            <a:pPr eaLnBrk="1" hangingPunct="1"/>
            <a:r>
              <a:rPr lang="zh-CN" altLang="en-US" smtClean="0">
                <a:latin typeface="楷体_GB2312" pitchFamily="49" charset="-122"/>
              </a:rPr>
              <a:t>刻画人物形象，突出主体；</a:t>
            </a:r>
          </a:p>
          <a:p>
            <a:pPr eaLnBrk="1" hangingPunct="1"/>
            <a:r>
              <a:rPr lang="zh-CN" altLang="en-US" smtClean="0">
                <a:latin typeface="楷体_GB2312" pitchFamily="49" charset="-122"/>
              </a:rPr>
              <a:t>提示段落，过渡转换流畅自然；</a:t>
            </a:r>
          </a:p>
          <a:p>
            <a:pPr eaLnBrk="1" hangingPunct="1"/>
            <a:r>
              <a:rPr lang="zh-CN" altLang="en-US" smtClean="0">
                <a:latin typeface="楷体_GB2312" pitchFamily="49" charset="-122"/>
              </a:rPr>
              <a:t>描绘自然景物，交待环境；</a:t>
            </a:r>
          </a:p>
          <a:p>
            <a:pPr eaLnBrk="1" hangingPunct="1"/>
            <a:r>
              <a:rPr lang="zh-CN" altLang="en-US" smtClean="0">
                <a:latin typeface="楷体_GB2312" pitchFamily="49" charset="-122"/>
              </a:rPr>
              <a:t>激发联想，引发观众时空改变；</a:t>
            </a:r>
          </a:p>
          <a:p>
            <a:pPr eaLnBrk="1" hangingPunct="1"/>
            <a:endParaRPr lang="en-US" altLang="zh-CN" smtClean="0">
              <a:latin typeface="楷体_GB2312" pitchFamily="49" charset="-122"/>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zh-CN" smtClean="0"/>
              <a:t> </a:t>
            </a:r>
          </a:p>
        </p:txBody>
      </p:sp>
      <p:sp>
        <p:nvSpPr>
          <p:cNvPr id="18435" name="Rectangle 3"/>
          <p:cNvSpPr>
            <a:spLocks noGrp="1" noChangeArrowheads="1"/>
          </p:cNvSpPr>
          <p:nvPr>
            <p:ph sz="quarter" idx="1"/>
          </p:nvPr>
        </p:nvSpPr>
        <p:spPr>
          <a:xfrm>
            <a:off x="457200" y="549275"/>
            <a:ext cx="5483225" cy="5576888"/>
          </a:xfrm>
        </p:spPr>
        <p:txBody>
          <a:bodyPr>
            <a:normAutofit/>
          </a:bodyPr>
          <a:lstStyle/>
          <a:p>
            <a:pPr eaLnBrk="1" hangingPunct="1"/>
            <a:r>
              <a:rPr lang="en-US" altLang="zh-CN" smtClean="0"/>
              <a:t>【</a:t>
            </a:r>
            <a:r>
              <a:rPr lang="zh-CN" altLang="en-US" smtClean="0"/>
              <a:t>全景</a:t>
            </a:r>
            <a:r>
              <a:rPr lang="en-US" altLang="zh-CN" smtClean="0"/>
              <a:t>】</a:t>
            </a:r>
          </a:p>
          <a:p>
            <a:pPr eaLnBrk="1" hangingPunct="1"/>
            <a:r>
              <a:rPr lang="zh-CN" altLang="en-US" smtClean="0"/>
              <a:t>概念：被摄主体在画面内中被完全呈现出来，画幅中人物占据主体。在实际拍摄中，这类景别又被称为“人物全景”。</a:t>
            </a:r>
          </a:p>
          <a:p>
            <a:pPr eaLnBrk="1" hangingPunct="1"/>
            <a:endParaRPr lang="zh-CN" altLang="en-US" smtClean="0"/>
          </a:p>
          <a:p>
            <a:pPr eaLnBrk="1" hangingPunct="1"/>
            <a:r>
              <a:rPr lang="zh-CN" altLang="en-US" smtClean="0"/>
              <a:t>表现功能：能展示人物的形状、动作，能带出人物所处的环境，也可以用来塑造空间环境。</a:t>
            </a:r>
          </a:p>
          <a:p>
            <a:pPr eaLnBrk="1" hangingPunct="1"/>
            <a:endParaRPr lang="zh-CN" altLang="en-US" smtClean="0"/>
          </a:p>
          <a:p>
            <a:pPr eaLnBrk="1" hangingPunct="1"/>
            <a:r>
              <a:rPr lang="zh-CN" altLang="en-US" smtClean="0"/>
              <a:t>远景和全景拍摄的方向、视角将决定蒙太奇句子里的其他景别的拍摄角度。</a:t>
            </a:r>
          </a:p>
          <a:p>
            <a:pPr eaLnBrk="1" hangingPunct="1"/>
            <a:endParaRPr lang="zh-CN" altLang="en-US" smtClean="0"/>
          </a:p>
          <a:p>
            <a:pPr eaLnBrk="1" hangingPunct="1"/>
            <a:endParaRPr lang="zh-CN" altLang="en-US" smtClean="0"/>
          </a:p>
          <a:p>
            <a:pPr eaLnBrk="1" hangingPunct="1"/>
            <a:endParaRPr lang="zh-CN" altLang="en-US" smtClean="0"/>
          </a:p>
          <a:p>
            <a:pPr eaLnBrk="1" hangingPunct="1"/>
            <a:endParaRPr lang="en-US" altLang="zh-CN" smtClean="0"/>
          </a:p>
        </p:txBody>
      </p:sp>
    </p:spTree>
  </p:cSld>
  <p:clrMapOvr>
    <a:masterClrMapping/>
  </p:clrMapOvr>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pPr eaLnBrk="1" hangingPunct="1"/>
            <a:r>
              <a:rPr lang="zh-CN" altLang="en-US" smtClean="0"/>
              <a:t>三、音响</a:t>
            </a:r>
          </a:p>
        </p:txBody>
      </p:sp>
      <p:sp>
        <p:nvSpPr>
          <p:cNvPr id="165891" name="Rectangle 3"/>
          <p:cNvSpPr>
            <a:spLocks noGrp="1" noChangeArrowheads="1"/>
          </p:cNvSpPr>
          <p:nvPr>
            <p:ph sz="quarter" idx="1"/>
          </p:nvPr>
        </p:nvSpPr>
        <p:spPr>
          <a:xfrm>
            <a:off x="457200" y="1268413"/>
            <a:ext cx="8229600" cy="4857750"/>
          </a:xfrm>
        </p:spPr>
        <p:txBody>
          <a:bodyPr/>
          <a:lstStyle/>
          <a:p>
            <a:pPr eaLnBrk="1" hangingPunct="1"/>
            <a:r>
              <a:rPr lang="zh-CN" altLang="en-US" smtClean="0"/>
              <a:t>定义</a:t>
            </a:r>
          </a:p>
          <a:p>
            <a:pPr eaLnBrk="1" hangingPunct="1"/>
            <a:r>
              <a:rPr lang="zh-CN" altLang="en-US" smtClean="0"/>
              <a:t>分类</a:t>
            </a:r>
          </a:p>
          <a:p>
            <a:pPr eaLnBrk="1" hangingPunct="1"/>
            <a:r>
              <a:rPr lang="zh-CN" altLang="en-US" smtClean="0"/>
              <a:t>主要表现功能</a:t>
            </a:r>
          </a:p>
        </p:txBody>
      </p:sp>
    </p:spTree>
  </p:cSld>
  <p:clrMapOvr>
    <a:masterClrMapping/>
  </p:clrMapOvr>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pPr eaLnBrk="1" hangingPunct="1"/>
            <a:r>
              <a:rPr lang="en-US" altLang="zh-CN" smtClean="0"/>
              <a:t>  </a:t>
            </a:r>
          </a:p>
        </p:txBody>
      </p:sp>
      <p:sp>
        <p:nvSpPr>
          <p:cNvPr id="166915" name="Rectangle 3"/>
          <p:cNvSpPr>
            <a:spLocks noGrp="1" noChangeArrowheads="1"/>
          </p:cNvSpPr>
          <p:nvPr>
            <p:ph sz="quarter" idx="1"/>
          </p:nvPr>
        </p:nvSpPr>
        <p:spPr>
          <a:xfrm>
            <a:off x="457200" y="404813"/>
            <a:ext cx="8229600" cy="5721350"/>
          </a:xfrm>
        </p:spPr>
        <p:txBody>
          <a:bodyPr/>
          <a:lstStyle/>
          <a:p>
            <a:pPr eaLnBrk="1" hangingPunct="1"/>
            <a:endParaRPr lang="en-US" altLang="zh-CN" smtClean="0"/>
          </a:p>
          <a:p>
            <a:pPr eaLnBrk="1" hangingPunct="1"/>
            <a:r>
              <a:rPr lang="zh-CN" altLang="en-US" smtClean="0"/>
              <a:t>（一）音响概述</a:t>
            </a:r>
          </a:p>
          <a:p>
            <a:pPr eaLnBrk="1" hangingPunct="1"/>
            <a:endParaRPr lang="zh-CN" altLang="en-US" smtClean="0"/>
          </a:p>
          <a:p>
            <a:pPr eaLnBrk="1" hangingPunct="1"/>
            <a:r>
              <a:rPr lang="zh-CN" altLang="en-US" smtClean="0"/>
              <a:t>音响无时不有，无处不在。</a:t>
            </a:r>
          </a:p>
          <a:p>
            <a:pPr eaLnBrk="1" hangingPunct="1"/>
            <a:endParaRPr lang="zh-CN" altLang="en-US" smtClean="0"/>
          </a:p>
          <a:p>
            <a:pPr eaLnBrk="1" hangingPunct="1"/>
            <a:r>
              <a:rPr lang="zh-CN" altLang="en-US" smtClean="0"/>
              <a:t>影视音响是指影视作品中除了语言和音乐以外的所有声响。</a:t>
            </a:r>
          </a:p>
          <a:p>
            <a:pPr eaLnBrk="1" hangingPunct="1"/>
            <a:endParaRPr lang="zh-CN" altLang="en-US" smtClean="0"/>
          </a:p>
          <a:p>
            <a:pPr eaLnBrk="1" hangingPunct="1"/>
            <a:r>
              <a:rPr lang="zh-CN" altLang="en-US" smtClean="0">
                <a:latin typeface="楷体_GB2312" pitchFamily="49" charset="-122"/>
              </a:rPr>
              <a:t>影视音响具有客观性、纪实性，同时也具有表情性。 </a:t>
            </a:r>
          </a:p>
          <a:p>
            <a:pPr eaLnBrk="1" hangingPunct="1"/>
            <a:endParaRPr lang="en-US" altLang="zh-CN" smtClean="0"/>
          </a:p>
        </p:txBody>
      </p:sp>
    </p:spTree>
  </p:cSld>
  <p:clrMapOvr>
    <a:masterClrMapping/>
  </p:clrMapOvr>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pPr eaLnBrk="1" hangingPunct="1"/>
            <a:r>
              <a:rPr lang="en-US" altLang="zh-CN" smtClean="0"/>
              <a:t> </a:t>
            </a:r>
          </a:p>
        </p:txBody>
      </p:sp>
      <p:sp>
        <p:nvSpPr>
          <p:cNvPr id="167939" name="Rectangle 3"/>
          <p:cNvSpPr>
            <a:spLocks noGrp="1" noChangeArrowheads="1"/>
          </p:cNvSpPr>
          <p:nvPr>
            <p:ph sz="quarter" idx="1"/>
          </p:nvPr>
        </p:nvSpPr>
        <p:spPr>
          <a:xfrm>
            <a:off x="457200" y="549275"/>
            <a:ext cx="8229600" cy="5576888"/>
          </a:xfrm>
        </p:spPr>
        <p:txBody>
          <a:bodyPr/>
          <a:lstStyle/>
          <a:p>
            <a:pPr eaLnBrk="1" hangingPunct="1"/>
            <a:r>
              <a:rPr lang="zh-CN" altLang="en-US" smtClean="0"/>
              <a:t>（二）、分类</a:t>
            </a:r>
          </a:p>
          <a:p>
            <a:pPr eaLnBrk="1" hangingPunct="1"/>
            <a:endParaRPr lang="zh-CN" altLang="en-US" smtClean="0"/>
          </a:p>
          <a:p>
            <a:pPr eaLnBrk="1" hangingPunct="1"/>
            <a:r>
              <a:rPr lang="zh-CN" altLang="en-US" smtClean="0"/>
              <a:t>画内音响与画外音响</a:t>
            </a:r>
          </a:p>
          <a:p>
            <a:pPr eaLnBrk="1" hangingPunct="1"/>
            <a:r>
              <a:rPr lang="zh-CN" altLang="en-US" smtClean="0"/>
              <a:t>动作音响与环境音响</a:t>
            </a:r>
          </a:p>
          <a:p>
            <a:pPr eaLnBrk="1" hangingPunct="1"/>
            <a:r>
              <a:rPr lang="zh-CN" altLang="en-US" smtClean="0"/>
              <a:t>同期音响与资料音响</a:t>
            </a:r>
          </a:p>
          <a:p>
            <a:pPr eaLnBrk="1" hangingPunct="1"/>
            <a:endParaRPr lang="zh-CN" altLang="en-US" smtClean="0"/>
          </a:p>
          <a:p>
            <a:pPr eaLnBrk="1" hangingPunct="1"/>
            <a:endParaRPr lang="en-US" altLang="zh-CN" smtClean="0"/>
          </a:p>
        </p:txBody>
      </p:sp>
    </p:spTree>
  </p:cSld>
  <p:clrMapOvr>
    <a:masterClrMapping/>
  </p:clrMapOvr>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pPr eaLnBrk="1" hangingPunct="1"/>
            <a:r>
              <a:rPr lang="en-US" altLang="zh-CN" smtClean="0"/>
              <a:t>  </a:t>
            </a:r>
          </a:p>
        </p:txBody>
      </p:sp>
      <p:sp>
        <p:nvSpPr>
          <p:cNvPr id="168963" name="Rectangle 3"/>
          <p:cNvSpPr>
            <a:spLocks noGrp="1" noChangeArrowheads="1"/>
          </p:cNvSpPr>
          <p:nvPr>
            <p:ph sz="quarter" idx="1"/>
          </p:nvPr>
        </p:nvSpPr>
        <p:spPr>
          <a:xfrm>
            <a:off x="457200" y="765175"/>
            <a:ext cx="8229600" cy="5360988"/>
          </a:xfrm>
        </p:spPr>
        <p:txBody>
          <a:bodyPr/>
          <a:lstStyle/>
          <a:p>
            <a:pPr eaLnBrk="1" hangingPunct="1"/>
            <a:r>
              <a:rPr lang="zh-CN" altLang="en-US" smtClean="0"/>
              <a:t>画内音响与画外音响</a:t>
            </a:r>
          </a:p>
          <a:p>
            <a:pPr eaLnBrk="1" hangingPunct="1"/>
            <a:endParaRPr lang="zh-CN" altLang="en-US" smtClean="0"/>
          </a:p>
          <a:p>
            <a:pPr eaLnBrk="1" hangingPunct="1"/>
            <a:r>
              <a:rPr lang="zh-CN" altLang="en-US" smtClean="0"/>
              <a:t>从音响的音源是否处于画面当中来进行分类，电视中的音响可分为画内音响与画外音响两种。</a:t>
            </a:r>
          </a:p>
          <a:p>
            <a:pPr eaLnBrk="1" hangingPunct="1"/>
            <a:r>
              <a:rPr lang="zh-CN" altLang="en-US" smtClean="0"/>
              <a:t>画内音响是指</a:t>
            </a:r>
            <a:r>
              <a:rPr lang="zh-CN" altLang="en-US" smtClean="0">
                <a:latin typeface="楷体_GB2312" pitchFamily="49" charset="-122"/>
              </a:rPr>
              <a:t>可以在影视画面上看到来源的音响。</a:t>
            </a:r>
          </a:p>
          <a:p>
            <a:pPr eaLnBrk="1" hangingPunct="1"/>
            <a:r>
              <a:rPr lang="zh-CN" altLang="en-US" smtClean="0"/>
              <a:t>画外音响</a:t>
            </a:r>
            <a:r>
              <a:rPr lang="zh-CN" altLang="en-US" smtClean="0">
                <a:latin typeface="楷体_GB2312" pitchFamily="49" charset="-122"/>
              </a:rPr>
              <a:t>是指在画面上看不到但可推测到或想象到来源的音响，可能是客观存在的，也可能是主观赋予的。</a:t>
            </a:r>
          </a:p>
        </p:txBody>
      </p:sp>
    </p:spTree>
  </p:cSld>
  <p:clrMapOvr>
    <a:masterClrMapping/>
  </p:clrMapOvr>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pPr eaLnBrk="1" hangingPunct="1"/>
            <a:r>
              <a:rPr lang="en-US" altLang="zh-CN" smtClean="0"/>
              <a:t> </a:t>
            </a:r>
          </a:p>
        </p:txBody>
      </p:sp>
      <p:sp>
        <p:nvSpPr>
          <p:cNvPr id="169987" name="Rectangle 3"/>
          <p:cNvSpPr>
            <a:spLocks noGrp="1" noChangeArrowheads="1"/>
          </p:cNvSpPr>
          <p:nvPr>
            <p:ph sz="quarter" idx="1"/>
          </p:nvPr>
        </p:nvSpPr>
        <p:spPr>
          <a:xfrm>
            <a:off x="457200" y="692150"/>
            <a:ext cx="8229600" cy="5434013"/>
          </a:xfrm>
        </p:spPr>
        <p:txBody>
          <a:bodyPr/>
          <a:lstStyle/>
          <a:p>
            <a:pPr eaLnBrk="1" hangingPunct="1"/>
            <a:r>
              <a:rPr lang="zh-CN" altLang="en-US" smtClean="0"/>
              <a:t>动作音响与环境音响</a:t>
            </a:r>
          </a:p>
          <a:p>
            <a:pPr eaLnBrk="1" hangingPunct="1"/>
            <a:endParaRPr lang="zh-CN" altLang="en-US" smtClean="0"/>
          </a:p>
          <a:p>
            <a:pPr eaLnBrk="1" hangingPunct="1"/>
            <a:r>
              <a:rPr lang="zh-CN" altLang="en-US" smtClean="0"/>
              <a:t>根据音响的发生属性，通常可将音响分为动作音响与环境音响。</a:t>
            </a:r>
          </a:p>
          <a:p>
            <a:pPr eaLnBrk="1" hangingPunct="1"/>
            <a:r>
              <a:rPr lang="zh-CN" altLang="en-US" smtClean="0"/>
              <a:t>动作音响是指影视作品中各种角色（人、动物或植物）进行各种活动时所发出的声音。动作音响必须和角色的动作形态相吻合，即和角色的动作保持声画同步的关系。</a:t>
            </a:r>
          </a:p>
          <a:p>
            <a:pPr eaLnBrk="1" hangingPunct="1"/>
            <a:r>
              <a:rPr lang="zh-CN" altLang="en-US" smtClean="0"/>
              <a:t>环境音响是指影视作品中除各种角色进行活动时所发出的声音之外的声音，包括自然音响、机械音响、军事音响、动物音响、交通音响及特殊音响等。</a:t>
            </a:r>
          </a:p>
          <a:p>
            <a:pPr eaLnBrk="1" hangingPunct="1"/>
            <a:endParaRPr lang="en-US" altLang="zh-CN" smtClean="0"/>
          </a:p>
        </p:txBody>
      </p:sp>
    </p:spTree>
  </p:cSld>
  <p:clrMapOvr>
    <a:masterClrMapping/>
  </p:clrMapOvr>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pPr eaLnBrk="1" hangingPunct="1"/>
            <a:r>
              <a:rPr lang="en-US" altLang="zh-CN" smtClean="0"/>
              <a:t> </a:t>
            </a:r>
          </a:p>
        </p:txBody>
      </p:sp>
      <p:sp>
        <p:nvSpPr>
          <p:cNvPr id="171011" name="Rectangle 3"/>
          <p:cNvSpPr>
            <a:spLocks noGrp="1" noChangeArrowheads="1"/>
          </p:cNvSpPr>
          <p:nvPr>
            <p:ph sz="quarter" idx="1"/>
          </p:nvPr>
        </p:nvSpPr>
        <p:spPr>
          <a:xfrm>
            <a:off x="457200" y="765175"/>
            <a:ext cx="8229600" cy="5360988"/>
          </a:xfrm>
        </p:spPr>
        <p:txBody>
          <a:bodyPr/>
          <a:lstStyle/>
          <a:p>
            <a:pPr eaLnBrk="1" hangingPunct="1"/>
            <a:r>
              <a:rPr lang="zh-CN" altLang="en-US" smtClean="0"/>
              <a:t>同期音响与资料音响</a:t>
            </a:r>
          </a:p>
          <a:p>
            <a:pPr eaLnBrk="1" hangingPunct="1"/>
            <a:endParaRPr lang="zh-CN" altLang="en-US" smtClean="0"/>
          </a:p>
          <a:p>
            <a:pPr eaLnBrk="1" hangingPunct="1"/>
            <a:r>
              <a:rPr lang="zh-CN" altLang="en-US" smtClean="0"/>
              <a:t>根据音响的录制状态，音响可分为同期音响和资料音响两种。</a:t>
            </a:r>
          </a:p>
          <a:p>
            <a:pPr eaLnBrk="1" hangingPunct="1"/>
            <a:r>
              <a:rPr lang="zh-CN" altLang="en-US" smtClean="0"/>
              <a:t>同期音响是指与摄像同步录制的音响。</a:t>
            </a:r>
          </a:p>
          <a:p>
            <a:pPr eaLnBrk="1" hangingPunct="1"/>
            <a:r>
              <a:rPr lang="zh-CN" altLang="en-US" smtClean="0"/>
              <a:t>资料音响是指在各种声像资料中挪用的音响。</a:t>
            </a:r>
          </a:p>
          <a:p>
            <a:pPr eaLnBrk="1" hangingPunct="1"/>
            <a:endParaRPr lang="en-US" altLang="zh-CN" smtClean="0"/>
          </a:p>
        </p:txBody>
      </p:sp>
    </p:spTree>
  </p:cSld>
  <p:clrMapOvr>
    <a:masterClrMapping/>
  </p:clrMapOvr>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pPr eaLnBrk="1" hangingPunct="1"/>
            <a:r>
              <a:rPr lang="en-US" altLang="zh-CN" smtClean="0"/>
              <a:t>  </a:t>
            </a:r>
          </a:p>
        </p:txBody>
      </p:sp>
      <p:sp>
        <p:nvSpPr>
          <p:cNvPr id="172035" name="Rectangle 3"/>
          <p:cNvSpPr>
            <a:spLocks noGrp="1" noChangeArrowheads="1"/>
          </p:cNvSpPr>
          <p:nvPr>
            <p:ph sz="quarter" idx="1"/>
          </p:nvPr>
        </p:nvSpPr>
        <p:spPr>
          <a:xfrm>
            <a:off x="457200" y="549275"/>
            <a:ext cx="8229600" cy="5576888"/>
          </a:xfrm>
        </p:spPr>
        <p:txBody>
          <a:bodyPr/>
          <a:lstStyle/>
          <a:p>
            <a:pPr eaLnBrk="1" hangingPunct="1"/>
            <a:r>
              <a:rPr lang="zh-CN" altLang="en-US" smtClean="0"/>
              <a:t>（三）、音响的主要表现功能</a:t>
            </a:r>
          </a:p>
          <a:p>
            <a:pPr eaLnBrk="1" hangingPunct="1"/>
            <a:endParaRPr lang="zh-CN" altLang="en-US" smtClean="0"/>
          </a:p>
          <a:p>
            <a:pPr eaLnBrk="1" hangingPunct="1"/>
            <a:r>
              <a:rPr lang="zh-CN" altLang="en-US" smtClean="0">
                <a:latin typeface="楷体_GB2312" pitchFamily="49" charset="-122"/>
              </a:rPr>
              <a:t>表现空间特征</a:t>
            </a:r>
          </a:p>
          <a:p>
            <a:pPr eaLnBrk="1" hangingPunct="1"/>
            <a:r>
              <a:rPr lang="zh-CN" altLang="en-US" smtClean="0"/>
              <a:t>烘托环境气氛</a:t>
            </a:r>
          </a:p>
          <a:p>
            <a:pPr eaLnBrk="1" hangingPunct="1"/>
            <a:r>
              <a:rPr lang="zh-CN" altLang="en-US" smtClean="0">
                <a:latin typeface="楷体_GB2312" pitchFamily="49" charset="-122"/>
              </a:rPr>
              <a:t>表现时代变迁</a:t>
            </a:r>
            <a:endParaRPr lang="zh-CN" altLang="en-US" smtClean="0"/>
          </a:p>
          <a:p>
            <a:pPr eaLnBrk="1" hangingPunct="1"/>
            <a:r>
              <a:rPr lang="zh-CN" altLang="en-US" smtClean="0"/>
              <a:t>扩大画面空间</a:t>
            </a:r>
          </a:p>
          <a:p>
            <a:pPr eaLnBrk="1" hangingPunct="1"/>
            <a:r>
              <a:rPr lang="zh-CN" altLang="en-US" smtClean="0"/>
              <a:t>进行时空转换</a:t>
            </a:r>
          </a:p>
          <a:p>
            <a:pPr eaLnBrk="1" hangingPunct="1"/>
            <a:r>
              <a:rPr lang="zh-CN" altLang="en-US" smtClean="0"/>
              <a:t>刻画人物心理</a:t>
            </a:r>
          </a:p>
          <a:p>
            <a:pPr eaLnBrk="1" hangingPunct="1"/>
            <a:endParaRPr lang="en-US" altLang="zh-CN" smtClean="0"/>
          </a:p>
        </p:txBody>
      </p:sp>
    </p:spTree>
  </p:cSld>
  <p:clrMapOvr>
    <a:masterClrMapping/>
  </p:clrMapOvr>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pPr eaLnBrk="1" hangingPunct="1"/>
            <a:r>
              <a:rPr lang="zh-CN" altLang="en-US" smtClean="0"/>
              <a:t>第三节  声画关系</a:t>
            </a:r>
          </a:p>
        </p:txBody>
      </p:sp>
      <p:sp>
        <p:nvSpPr>
          <p:cNvPr id="173059" name="Rectangle 3"/>
          <p:cNvSpPr>
            <a:spLocks noGrp="1" noChangeArrowheads="1"/>
          </p:cNvSpPr>
          <p:nvPr>
            <p:ph sz="quarter" idx="1"/>
          </p:nvPr>
        </p:nvSpPr>
        <p:spPr>
          <a:xfrm>
            <a:off x="457200" y="1600200"/>
            <a:ext cx="5051425" cy="4525963"/>
          </a:xfrm>
        </p:spPr>
        <p:txBody>
          <a:bodyPr/>
          <a:lstStyle/>
          <a:p>
            <a:pPr eaLnBrk="1" hangingPunct="1"/>
            <a:r>
              <a:rPr lang="zh-CN" altLang="en-US" smtClean="0"/>
              <a:t>声画同步</a:t>
            </a:r>
          </a:p>
          <a:p>
            <a:pPr eaLnBrk="1" hangingPunct="1"/>
            <a:r>
              <a:rPr lang="zh-CN" altLang="en-US" smtClean="0"/>
              <a:t>声画分离</a:t>
            </a:r>
          </a:p>
          <a:p>
            <a:pPr eaLnBrk="1" hangingPunct="1"/>
            <a:r>
              <a:rPr lang="zh-CN" altLang="en-US" smtClean="0"/>
              <a:t>声画对位</a:t>
            </a:r>
          </a:p>
          <a:p>
            <a:pPr eaLnBrk="1" hangingPunct="1"/>
            <a:r>
              <a:rPr lang="zh-CN" altLang="en-US" smtClean="0"/>
              <a:t>声画措置</a:t>
            </a:r>
          </a:p>
        </p:txBody>
      </p:sp>
    </p:spTree>
  </p:cSld>
  <p:clrMapOvr>
    <a:masterClrMapping/>
  </p:clrMapOvr>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pPr eaLnBrk="1" hangingPunct="1"/>
            <a:r>
              <a:rPr lang="zh-CN" altLang="en-US" smtClean="0"/>
              <a:t>一、声画同步</a:t>
            </a:r>
          </a:p>
        </p:txBody>
      </p:sp>
      <p:sp>
        <p:nvSpPr>
          <p:cNvPr id="174083" name="Rectangle 3"/>
          <p:cNvSpPr>
            <a:spLocks noGrp="1" noChangeArrowheads="1"/>
          </p:cNvSpPr>
          <p:nvPr>
            <p:ph sz="quarter" idx="1"/>
          </p:nvPr>
        </p:nvSpPr>
        <p:spPr/>
        <p:txBody>
          <a:bodyPr/>
          <a:lstStyle/>
          <a:p>
            <a:pPr eaLnBrk="1" hangingPunct="1"/>
            <a:r>
              <a:rPr lang="zh-CN" altLang="en-US" smtClean="0"/>
              <a:t>是指声音与画面按照现实的逻辑相互匹配的效果，几乎是每一部影视剧中大量存在的声画关系类型。</a:t>
            </a:r>
          </a:p>
          <a:p>
            <a:pPr eaLnBrk="1" hangingPunct="1"/>
            <a:endParaRPr lang="zh-CN" altLang="en-US" smtClean="0"/>
          </a:p>
          <a:p>
            <a:pPr eaLnBrk="1" hangingPunct="1"/>
            <a:r>
              <a:rPr lang="zh-CN" altLang="en-US" smtClean="0"/>
              <a:t>视听同步，听到的声源即在画面中。</a:t>
            </a:r>
          </a:p>
          <a:p>
            <a:pPr eaLnBrk="1" hangingPunct="1"/>
            <a:endParaRPr lang="zh-CN" altLang="en-US" smtClean="0"/>
          </a:p>
          <a:p>
            <a:pPr eaLnBrk="1" hangingPunct="1"/>
            <a:r>
              <a:rPr lang="zh-CN" altLang="en-US" smtClean="0"/>
              <a:t>强调真实感和现场性。</a:t>
            </a:r>
          </a:p>
        </p:txBody>
      </p:sp>
    </p:spTree>
  </p:cSld>
  <p:clrMapOvr>
    <a:masterClrMapping/>
  </p:clrMapOvr>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pPr eaLnBrk="1" hangingPunct="1"/>
            <a:r>
              <a:rPr lang="zh-CN" altLang="en-US" smtClean="0"/>
              <a:t>二、声画分离</a:t>
            </a:r>
          </a:p>
        </p:txBody>
      </p:sp>
      <p:sp>
        <p:nvSpPr>
          <p:cNvPr id="175107" name="Rectangle 3"/>
          <p:cNvSpPr>
            <a:spLocks noGrp="1" noChangeArrowheads="1"/>
          </p:cNvSpPr>
          <p:nvPr>
            <p:ph sz="quarter" idx="1"/>
          </p:nvPr>
        </p:nvSpPr>
        <p:spPr/>
        <p:txBody>
          <a:bodyPr/>
          <a:lstStyle/>
          <a:p>
            <a:pPr eaLnBrk="1" hangingPunct="1"/>
            <a:r>
              <a:rPr lang="zh-CN" altLang="en-US" smtClean="0"/>
              <a:t>我们的听觉在任何时候都容纳着我们周围的空间，而我们的视觉只能波及</a:t>
            </a:r>
            <a:r>
              <a:rPr lang="en-US" altLang="zh-CN" smtClean="0"/>
              <a:t>60</a:t>
            </a:r>
            <a:r>
              <a:rPr lang="zh-CN" altLang="en-US" smtClean="0"/>
              <a:t>度，甚至在我们注意力集中的时候只有</a:t>
            </a:r>
            <a:r>
              <a:rPr lang="en-US" altLang="zh-CN" smtClean="0"/>
              <a:t>30</a:t>
            </a:r>
            <a:r>
              <a:rPr lang="zh-CN" altLang="en-US" smtClean="0"/>
              <a:t>度，即使没看到，听觉也会帮助人们了解外部世界的信息。这是声画分离的心理原理。</a:t>
            </a:r>
          </a:p>
          <a:p>
            <a:pPr eaLnBrk="1" hangingPunct="1"/>
            <a:r>
              <a:rPr lang="zh-CN" altLang="en-US" smtClean="0"/>
              <a:t>声画分离有不同的形式：第一种是指画面内没有出现声源，如很多环境音响，不需要画面展示具体声源；第二种是指同一空间中，以声音作为铺垫，与画面内的人或物产生某种联系；第三种是指画面的景别和声音的距离感并不一致。</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zh-CN" smtClean="0"/>
              <a:t> </a:t>
            </a:r>
          </a:p>
        </p:txBody>
      </p:sp>
      <p:sp>
        <p:nvSpPr>
          <p:cNvPr id="19459" name="Rectangle 3"/>
          <p:cNvSpPr>
            <a:spLocks noGrp="1" noChangeArrowheads="1"/>
          </p:cNvSpPr>
          <p:nvPr>
            <p:ph sz="quarter" idx="1"/>
          </p:nvPr>
        </p:nvSpPr>
        <p:spPr>
          <a:xfrm>
            <a:off x="457200" y="620713"/>
            <a:ext cx="7570788" cy="5505450"/>
          </a:xfrm>
        </p:spPr>
        <p:txBody>
          <a:bodyPr>
            <a:normAutofit/>
          </a:bodyPr>
          <a:lstStyle/>
          <a:p>
            <a:pPr eaLnBrk="1" hangingPunct="1">
              <a:lnSpc>
                <a:spcPct val="90000"/>
              </a:lnSpc>
            </a:pPr>
            <a:r>
              <a:rPr lang="en-US" altLang="zh-CN" smtClean="0"/>
              <a:t>【</a:t>
            </a:r>
            <a:r>
              <a:rPr lang="zh-CN" altLang="en-US" smtClean="0"/>
              <a:t>中景</a:t>
            </a:r>
            <a:r>
              <a:rPr lang="en-US" altLang="zh-CN" smtClean="0"/>
              <a:t>】</a:t>
            </a:r>
          </a:p>
          <a:p>
            <a:pPr eaLnBrk="1" hangingPunct="1">
              <a:lnSpc>
                <a:spcPct val="90000"/>
              </a:lnSpc>
            </a:pPr>
            <a:r>
              <a:rPr lang="zh-CN" altLang="en-US" smtClean="0"/>
              <a:t>概念：人物取到膝盖以上。</a:t>
            </a:r>
          </a:p>
          <a:p>
            <a:pPr eaLnBrk="1" hangingPunct="1">
              <a:lnSpc>
                <a:spcPct val="90000"/>
              </a:lnSpc>
            </a:pPr>
            <a:endParaRPr lang="zh-CN" altLang="en-US" smtClean="0"/>
          </a:p>
          <a:p>
            <a:pPr eaLnBrk="1" hangingPunct="1">
              <a:lnSpc>
                <a:spcPct val="90000"/>
              </a:lnSpc>
            </a:pPr>
            <a:r>
              <a:rPr lang="zh-CN" altLang="en-US" smtClean="0"/>
              <a:t>表现功能：既能交待环境，也专注于人物主体的形体和表情以及人物之间的交流关系，是叙事性非常强的功能性景别。</a:t>
            </a:r>
          </a:p>
          <a:p>
            <a:pPr eaLnBrk="1" hangingPunct="1">
              <a:lnSpc>
                <a:spcPct val="90000"/>
              </a:lnSpc>
            </a:pPr>
            <a:endParaRPr lang="zh-CN" altLang="en-US" smtClean="0"/>
          </a:p>
          <a:p>
            <a:pPr eaLnBrk="1" hangingPunct="1">
              <a:lnSpc>
                <a:spcPct val="90000"/>
              </a:lnSpc>
            </a:pPr>
            <a:r>
              <a:rPr lang="zh-CN" altLang="en-US" smtClean="0"/>
              <a:t>中景的类型：两人的中景、三人的中景、三人以上的中景（趋向于全景镜头，除非有其他人在背景中）。过肩的中景镜头通常是标准的双人镜头，这种镜头对于强调一个人控制另一方有很好的表现力。</a:t>
            </a:r>
          </a:p>
          <a:p>
            <a:pPr eaLnBrk="1" hangingPunct="1">
              <a:lnSpc>
                <a:spcPct val="90000"/>
              </a:lnSpc>
            </a:pPr>
            <a:endParaRPr lang="zh-CN" altLang="en-US" smtClean="0"/>
          </a:p>
          <a:p>
            <a:pPr eaLnBrk="1" hangingPunct="1">
              <a:lnSpc>
                <a:spcPct val="90000"/>
              </a:lnSpc>
            </a:pPr>
            <a:r>
              <a:rPr lang="zh-CN" altLang="en-US" smtClean="0"/>
              <a:t>中景比较中性、平稳、客观，相对比较沉闷，缺少感情色彩和视觉冲击力。</a:t>
            </a:r>
          </a:p>
        </p:txBody>
      </p:sp>
    </p:spTree>
  </p:cSld>
  <p:clrMapOvr>
    <a:masterClrMapping/>
  </p:clrMapOvr>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pPr eaLnBrk="1" hangingPunct="1"/>
            <a:r>
              <a:rPr lang="zh-CN" altLang="en-US" smtClean="0"/>
              <a:t>三、声画对位</a:t>
            </a:r>
          </a:p>
        </p:txBody>
      </p:sp>
      <p:sp>
        <p:nvSpPr>
          <p:cNvPr id="176131" name="Rectangle 3"/>
          <p:cNvSpPr>
            <a:spLocks noGrp="1" noChangeArrowheads="1"/>
          </p:cNvSpPr>
          <p:nvPr>
            <p:ph sz="quarter" idx="1"/>
          </p:nvPr>
        </p:nvSpPr>
        <p:spPr/>
        <p:txBody>
          <a:bodyPr/>
          <a:lstStyle/>
          <a:p>
            <a:pPr eaLnBrk="1" hangingPunct="1"/>
            <a:r>
              <a:rPr lang="zh-CN" altLang="en-US" smtClean="0"/>
              <a:t>这一说法来自音乐的对位法，在视听语言中是指声音和画面不是按照现实逻辑配合，而是意念上相呼应的关系，或是现实与心理的呼应关系，这种手法往往能表达出更深的内涵，获得意想不到的效果。</a:t>
            </a:r>
          </a:p>
        </p:txBody>
      </p:sp>
    </p:spTree>
  </p:cSld>
  <p:clrMapOvr>
    <a:masterClrMapping/>
  </p:clrMapOvr>
  <p:transition/>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pPr eaLnBrk="1" hangingPunct="1"/>
            <a:r>
              <a:rPr lang="zh-CN" altLang="en-US" smtClean="0"/>
              <a:t>四、声画措置</a:t>
            </a:r>
            <a:r>
              <a:rPr lang="en-US" altLang="zh-CN" smtClean="0"/>
              <a:t>——</a:t>
            </a:r>
            <a:r>
              <a:rPr lang="zh-CN" altLang="en-US" smtClean="0"/>
              <a:t>声画的时空处理技巧</a:t>
            </a:r>
          </a:p>
        </p:txBody>
      </p:sp>
      <p:sp>
        <p:nvSpPr>
          <p:cNvPr id="177155" name="Rectangle 3"/>
          <p:cNvSpPr>
            <a:spLocks noGrp="1" noChangeArrowheads="1"/>
          </p:cNvSpPr>
          <p:nvPr>
            <p:ph type="body" sz="half" idx="1"/>
          </p:nvPr>
        </p:nvSpPr>
        <p:spPr>
          <a:xfrm>
            <a:off x="457200" y="1484313"/>
            <a:ext cx="3178175" cy="4249737"/>
          </a:xfrm>
        </p:spPr>
        <p:txBody>
          <a:bodyPr/>
          <a:lstStyle/>
          <a:p>
            <a:pPr eaLnBrk="1" hangingPunct="1"/>
            <a:r>
              <a:rPr lang="zh-CN" altLang="en-US" smtClean="0"/>
              <a:t>声音与画面独立为两个时间、两个空间，观众可以根据给出的信息建立联系。画面所表现的是在叙事时空中正在进行的动作，声音所表现的是另一时空中所发生的动作或将来可能发生的事情，或反之。</a:t>
            </a:r>
          </a:p>
          <a:p>
            <a:pPr eaLnBrk="1" hangingPunct="1"/>
            <a:endParaRPr lang="zh-CN" altLang="en-US" smtClean="0"/>
          </a:p>
          <a:p>
            <a:pPr eaLnBrk="1" hangingPunct="1"/>
            <a:endParaRPr lang="en-US" altLang="zh-CN" sz="2000" smtClean="0"/>
          </a:p>
        </p:txBody>
      </p:sp>
      <p:graphicFrame>
        <p:nvGraphicFramePr>
          <p:cNvPr id="259103" name="Group 31"/>
          <p:cNvGraphicFramePr>
            <a:graphicFrameLocks noGrp="1"/>
          </p:cNvGraphicFramePr>
          <p:nvPr>
            <p:ph sz="half" idx="2"/>
          </p:nvPr>
        </p:nvGraphicFramePr>
        <p:xfrm>
          <a:off x="4500563" y="2349500"/>
          <a:ext cx="4038600" cy="2120901"/>
        </p:xfrm>
        <a:graphic>
          <a:graphicData uri="http://schemas.openxmlformats.org/drawingml/2006/table">
            <a:tbl>
              <a:tblPr/>
              <a:tblGrid>
                <a:gridCol w="2019300"/>
                <a:gridCol w="2019300"/>
              </a:tblGrid>
              <a:tr h="706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dirty="0" smtClean="0">
                          <a:ln>
                            <a:noFill/>
                          </a:ln>
                          <a:solidFill>
                            <a:schemeClr val="tx1"/>
                          </a:solidFill>
                          <a:effectLst/>
                          <a:latin typeface="Arial" pitchFamily="34" charset="0"/>
                          <a:ea typeface="楷体_GB2312" pitchFamily="49" charset="-122"/>
                        </a:rPr>
                        <a:t>画面</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Arial" pitchFamily="34" charset="0"/>
                          <a:ea typeface="楷体_GB2312" pitchFamily="49" charset="-122"/>
                        </a:rPr>
                        <a:t>声音</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8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Arial" pitchFamily="34" charset="0"/>
                          <a:ea typeface="楷体_GB2312" pitchFamily="49" charset="-122"/>
                        </a:rPr>
                        <a:t>当前叙事时空的动作</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Arial" pitchFamily="34" charset="0"/>
                          <a:ea typeface="楷体_GB2312" pitchFamily="49" charset="-122"/>
                        </a:rPr>
                        <a:t>另一时空的动作</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6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dirty="0" smtClean="0">
                          <a:ln>
                            <a:noFill/>
                          </a:ln>
                          <a:solidFill>
                            <a:schemeClr val="tx1"/>
                          </a:solidFill>
                          <a:effectLst/>
                          <a:latin typeface="Arial" pitchFamily="34" charset="0"/>
                          <a:ea typeface="楷体_GB2312" pitchFamily="49" charset="-122"/>
                        </a:rPr>
                        <a:t>现在叙事时空的动作</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dirty="0" smtClean="0">
                          <a:ln>
                            <a:noFill/>
                          </a:ln>
                          <a:solidFill>
                            <a:schemeClr val="tx1"/>
                          </a:solidFill>
                          <a:effectLst/>
                          <a:latin typeface="Arial" pitchFamily="34" charset="0"/>
                          <a:ea typeface="楷体_GB2312" pitchFamily="49" charset="-122"/>
                        </a:rPr>
                        <a:t>过去时空或将来时空的动作</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pull dir="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zh-CN" smtClean="0"/>
              <a:t> </a:t>
            </a:r>
          </a:p>
        </p:txBody>
      </p:sp>
      <p:sp>
        <p:nvSpPr>
          <p:cNvPr id="20483" name="Rectangle 3"/>
          <p:cNvSpPr>
            <a:spLocks noGrp="1" noChangeArrowheads="1"/>
          </p:cNvSpPr>
          <p:nvPr>
            <p:ph sz="quarter" idx="1"/>
          </p:nvPr>
        </p:nvSpPr>
        <p:spPr>
          <a:xfrm>
            <a:off x="457200" y="549275"/>
            <a:ext cx="5554663" cy="5576888"/>
          </a:xfrm>
        </p:spPr>
        <p:txBody>
          <a:bodyPr>
            <a:normAutofit/>
          </a:bodyPr>
          <a:lstStyle/>
          <a:p>
            <a:pPr eaLnBrk="1" hangingPunct="1"/>
            <a:r>
              <a:rPr lang="en-US" altLang="zh-CN" smtClean="0"/>
              <a:t>【</a:t>
            </a:r>
            <a:r>
              <a:rPr lang="zh-CN" altLang="en-US" smtClean="0"/>
              <a:t>近景和中近景</a:t>
            </a:r>
            <a:r>
              <a:rPr lang="en-US" altLang="zh-CN" smtClean="0"/>
              <a:t>】</a:t>
            </a:r>
          </a:p>
          <a:p>
            <a:pPr eaLnBrk="1" hangingPunct="1"/>
            <a:r>
              <a:rPr lang="zh-CN" altLang="en-US" smtClean="0"/>
              <a:t>近景对画面主体人物取景别胸部以上，并占据画幅面积一半以上；中近景介于中景和近景之间，一般对主体人物的取景到腰部，又称“人物半身镜头”。</a:t>
            </a:r>
          </a:p>
          <a:p>
            <a:pPr eaLnBrk="1" hangingPunct="1"/>
            <a:endParaRPr lang="zh-CN" altLang="en-US" smtClean="0"/>
          </a:p>
          <a:p>
            <a:pPr eaLnBrk="1" hangingPunct="1"/>
            <a:r>
              <a:rPr lang="zh-CN" altLang="en-US" smtClean="0"/>
              <a:t>近景和中近景主要用来突出主体，强调细节，展示人的内心世界，可以制造交流感。</a:t>
            </a:r>
          </a:p>
          <a:p>
            <a:pPr eaLnBrk="1" hangingPunct="1"/>
            <a:endParaRPr lang="zh-CN" altLang="en-US" smtClean="0"/>
          </a:p>
          <a:p>
            <a:pPr eaLnBrk="1" hangingPunct="1"/>
            <a:endParaRPr lang="en-US" altLang="zh-CN" smtClean="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zh-CN" smtClean="0"/>
              <a:t> </a:t>
            </a:r>
          </a:p>
        </p:txBody>
      </p:sp>
      <p:sp>
        <p:nvSpPr>
          <p:cNvPr id="21507" name="Rectangle 3"/>
          <p:cNvSpPr>
            <a:spLocks noGrp="1" noChangeArrowheads="1"/>
          </p:cNvSpPr>
          <p:nvPr>
            <p:ph sz="quarter" idx="1"/>
          </p:nvPr>
        </p:nvSpPr>
        <p:spPr>
          <a:xfrm>
            <a:off x="457200" y="476250"/>
            <a:ext cx="5483225" cy="5649913"/>
          </a:xfrm>
        </p:spPr>
        <p:txBody>
          <a:bodyPr/>
          <a:lstStyle/>
          <a:p>
            <a:pPr eaLnBrk="1" hangingPunct="1"/>
            <a:r>
              <a:rPr lang="en-US" altLang="zh-CN" smtClean="0"/>
              <a:t>【</a:t>
            </a:r>
            <a:r>
              <a:rPr lang="zh-CN" altLang="en-US" smtClean="0"/>
              <a:t>特写与大特写</a:t>
            </a:r>
            <a:r>
              <a:rPr lang="en-US" altLang="zh-CN" smtClean="0"/>
              <a:t>】</a:t>
            </a:r>
          </a:p>
          <a:p>
            <a:pPr eaLnBrk="1" hangingPunct="1"/>
            <a:r>
              <a:rPr lang="zh-CN" altLang="en-US" smtClean="0"/>
              <a:t>特写通常是指表现人物肩部以上的头像，画面构图是头肩关系；大特写表现人物或景物的局部画面或西部画面。</a:t>
            </a:r>
          </a:p>
          <a:p>
            <a:pPr eaLnBrk="1" hangingPunct="1"/>
            <a:endParaRPr lang="zh-CN" altLang="en-US" smtClean="0"/>
          </a:p>
          <a:p>
            <a:pPr eaLnBrk="1" hangingPunct="1"/>
            <a:r>
              <a:rPr lang="zh-CN" altLang="en-US" smtClean="0"/>
              <a:t>表现功能：突出表现重要的物件细节和人物瞬间的神态变化，表现人物的神态特征，捕捉细微表情变化。</a:t>
            </a:r>
          </a:p>
          <a:p>
            <a:pPr eaLnBrk="1" hangingPunct="1"/>
            <a:endParaRPr lang="zh-CN" altLang="en-US" smtClean="0"/>
          </a:p>
          <a:p>
            <a:pPr eaLnBrk="1" hangingPunct="1"/>
            <a:endParaRPr lang="zh-CN" altLang="en-US" smtClean="0"/>
          </a:p>
          <a:p>
            <a:pPr eaLnBrk="1" hangingPunct="1"/>
            <a:endParaRPr lang="en-US" altLang="zh-CN"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zh-CN" altLang="en-US" sz="4800" smtClean="0"/>
              <a:t>绪论</a:t>
            </a:r>
          </a:p>
        </p:txBody>
      </p:sp>
      <p:sp>
        <p:nvSpPr>
          <p:cNvPr id="3075" name="Rectangle 3"/>
          <p:cNvSpPr>
            <a:spLocks noGrp="1" noChangeArrowheads="1"/>
          </p:cNvSpPr>
          <p:nvPr>
            <p:ph type="subTitle" idx="1"/>
          </p:nvPr>
        </p:nvSpPr>
        <p:spPr/>
        <p:txBody>
          <a:bodyPr/>
          <a:lstStyle/>
          <a:p>
            <a:pPr eaLnBrk="1" hangingPunct="1"/>
            <a:r>
              <a:rPr lang="en-US" altLang="zh-CN" smtClean="0"/>
              <a:t>  </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zh-CN" smtClean="0"/>
              <a:t> </a:t>
            </a:r>
          </a:p>
        </p:txBody>
      </p:sp>
      <p:sp>
        <p:nvSpPr>
          <p:cNvPr id="22531" name="Rectangle 3"/>
          <p:cNvSpPr>
            <a:spLocks noGrp="1" noChangeArrowheads="1"/>
          </p:cNvSpPr>
          <p:nvPr>
            <p:ph sz="quarter" idx="1"/>
          </p:nvPr>
        </p:nvSpPr>
        <p:spPr>
          <a:xfrm>
            <a:off x="457200" y="620713"/>
            <a:ext cx="8229600" cy="5505450"/>
          </a:xfrm>
        </p:spPr>
        <p:txBody>
          <a:bodyPr/>
          <a:lstStyle/>
          <a:p>
            <a:pPr eaLnBrk="1" hangingPunct="1"/>
            <a:endParaRPr lang="en-US" altLang="zh-CN" smtClean="0"/>
          </a:p>
          <a:p>
            <a:pPr eaLnBrk="1" hangingPunct="1"/>
            <a:endParaRPr lang="en-US" altLang="zh-CN" smtClean="0"/>
          </a:p>
          <a:p>
            <a:pPr eaLnBrk="1" hangingPunct="1"/>
            <a:endParaRPr lang="en-US" altLang="zh-CN" smtClean="0"/>
          </a:p>
          <a:p>
            <a:pPr eaLnBrk="1" hangingPunct="1">
              <a:buFontTx/>
              <a:buNone/>
            </a:pPr>
            <a:r>
              <a:rPr lang="en-US" altLang="zh-CN" sz="2000" smtClean="0"/>
              <a:t>     </a:t>
            </a:r>
            <a:r>
              <a:rPr lang="zh-CN" altLang="en-US" sz="2000" smtClean="0"/>
              <a:t>大远景  远景  大全景 全景   中景    中近景 近景  特写 大特写</a:t>
            </a:r>
          </a:p>
          <a:p>
            <a:pPr eaLnBrk="1" hangingPunct="1"/>
            <a:endParaRPr lang="zh-CN" altLang="en-US" sz="2000" smtClean="0"/>
          </a:p>
          <a:p>
            <a:pPr eaLnBrk="1" hangingPunct="1">
              <a:buFontTx/>
              <a:buNone/>
            </a:pPr>
            <a:r>
              <a:rPr lang="zh-CN" altLang="en-US" sz="2000" smtClean="0"/>
              <a:t>        </a:t>
            </a:r>
            <a:r>
              <a:rPr lang="zh-CN" altLang="en-US" smtClean="0"/>
              <a:t>全景系列                               近景系列</a:t>
            </a:r>
          </a:p>
        </p:txBody>
      </p:sp>
      <p:sp>
        <p:nvSpPr>
          <p:cNvPr id="22532" name="Line 4"/>
          <p:cNvSpPr>
            <a:spLocks noChangeShapeType="1"/>
          </p:cNvSpPr>
          <p:nvPr/>
        </p:nvSpPr>
        <p:spPr bwMode="auto">
          <a:xfrm>
            <a:off x="4716463" y="2349500"/>
            <a:ext cx="2952750" cy="0"/>
          </a:xfrm>
          <a:prstGeom prst="line">
            <a:avLst/>
          </a:prstGeom>
          <a:noFill/>
          <a:ln w="9525">
            <a:solidFill>
              <a:schemeClr val="tx1"/>
            </a:solidFill>
            <a:round/>
            <a:headEnd/>
            <a:tailEnd type="triangle" w="med" len="med"/>
          </a:ln>
          <a:effectLst/>
        </p:spPr>
        <p:txBody>
          <a:bodyPr/>
          <a:lstStyle/>
          <a:p>
            <a:endParaRPr lang="zh-CN" altLang="en-US"/>
          </a:p>
        </p:txBody>
      </p:sp>
      <p:sp>
        <p:nvSpPr>
          <p:cNvPr id="22533" name="Line 5"/>
          <p:cNvSpPr>
            <a:spLocks noChangeShapeType="1"/>
          </p:cNvSpPr>
          <p:nvPr/>
        </p:nvSpPr>
        <p:spPr bwMode="auto">
          <a:xfrm>
            <a:off x="3851275" y="1989138"/>
            <a:ext cx="0" cy="360362"/>
          </a:xfrm>
          <a:prstGeom prst="line">
            <a:avLst/>
          </a:prstGeom>
          <a:noFill/>
          <a:ln w="9525">
            <a:solidFill>
              <a:schemeClr val="tx1"/>
            </a:solidFill>
            <a:round/>
            <a:headEnd/>
            <a:tailEnd/>
          </a:ln>
          <a:effectLst/>
        </p:spPr>
        <p:txBody>
          <a:bodyPr/>
          <a:lstStyle/>
          <a:p>
            <a:endParaRPr lang="zh-CN" altLang="en-US"/>
          </a:p>
        </p:txBody>
      </p:sp>
      <p:sp>
        <p:nvSpPr>
          <p:cNvPr id="22534" name="Line 6"/>
          <p:cNvSpPr>
            <a:spLocks noChangeShapeType="1"/>
          </p:cNvSpPr>
          <p:nvPr/>
        </p:nvSpPr>
        <p:spPr bwMode="auto">
          <a:xfrm flipV="1">
            <a:off x="4716463" y="1916113"/>
            <a:ext cx="0" cy="433387"/>
          </a:xfrm>
          <a:prstGeom prst="line">
            <a:avLst/>
          </a:prstGeom>
          <a:noFill/>
          <a:ln w="9525">
            <a:solidFill>
              <a:schemeClr val="tx1"/>
            </a:solidFill>
            <a:round/>
            <a:headEnd/>
            <a:tailEnd/>
          </a:ln>
          <a:effectLst/>
        </p:spPr>
        <p:txBody>
          <a:bodyPr/>
          <a:lstStyle/>
          <a:p>
            <a:endParaRPr lang="zh-CN" altLang="en-US"/>
          </a:p>
        </p:txBody>
      </p:sp>
      <p:sp>
        <p:nvSpPr>
          <p:cNvPr id="22535" name="Line 7"/>
          <p:cNvSpPr>
            <a:spLocks noChangeShapeType="1"/>
          </p:cNvSpPr>
          <p:nvPr/>
        </p:nvSpPr>
        <p:spPr bwMode="auto">
          <a:xfrm flipH="1">
            <a:off x="755650" y="2349500"/>
            <a:ext cx="3095625" cy="0"/>
          </a:xfrm>
          <a:prstGeom prst="line">
            <a:avLst/>
          </a:prstGeom>
          <a:noFill/>
          <a:ln w="9525">
            <a:solidFill>
              <a:schemeClr val="tx1"/>
            </a:solidFill>
            <a:round/>
            <a:headEnd/>
            <a:tailEnd type="triangle" w="med" len="med"/>
          </a:ln>
          <a:effectLst/>
        </p:spPr>
        <p:txBody>
          <a:bodyPr/>
          <a:lstStyle/>
          <a:p>
            <a:endParaRPr lang="zh-CN" altLang="en-US"/>
          </a:p>
        </p:txBody>
      </p:sp>
      <p:sp>
        <p:nvSpPr>
          <p:cNvPr id="22536" name="Line 8"/>
          <p:cNvSpPr>
            <a:spLocks noChangeShapeType="1"/>
          </p:cNvSpPr>
          <p:nvPr/>
        </p:nvSpPr>
        <p:spPr bwMode="auto">
          <a:xfrm flipV="1">
            <a:off x="3851275" y="1844675"/>
            <a:ext cx="0" cy="504825"/>
          </a:xfrm>
          <a:prstGeom prst="line">
            <a:avLst/>
          </a:prstGeom>
          <a:noFill/>
          <a:ln w="9525">
            <a:solidFill>
              <a:schemeClr val="tx1"/>
            </a:solidFill>
            <a:round/>
            <a:headEnd/>
            <a:tailEnd/>
          </a:ln>
          <a:effectLst/>
        </p:spPr>
        <p:txBody>
          <a:bodyPr/>
          <a:lstStyle/>
          <a:p>
            <a:endParaRPr lang="zh-CN" altLang="en-US"/>
          </a:p>
        </p:txBody>
      </p:sp>
      <p:sp>
        <p:nvSpPr>
          <p:cNvPr id="22537" name="Line 9"/>
          <p:cNvSpPr>
            <a:spLocks noChangeShapeType="1"/>
          </p:cNvSpPr>
          <p:nvPr/>
        </p:nvSpPr>
        <p:spPr bwMode="auto">
          <a:xfrm flipV="1">
            <a:off x="4716463" y="1844675"/>
            <a:ext cx="0" cy="215900"/>
          </a:xfrm>
          <a:prstGeom prst="line">
            <a:avLst/>
          </a:prstGeom>
          <a:noFill/>
          <a:ln w="9525">
            <a:solidFill>
              <a:schemeClr val="tx1"/>
            </a:solidFill>
            <a:round/>
            <a:headEnd/>
            <a:tailEnd/>
          </a:ln>
          <a:effectLst/>
        </p:spPr>
        <p:txBody>
          <a:bodyPr/>
          <a:lstStyle/>
          <a:p>
            <a:endParaRPr lang="zh-CN" altLang="en-U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flipV="1">
            <a:off x="2339975" y="188913"/>
            <a:ext cx="4176713" cy="504825"/>
          </a:xfrm>
        </p:spPr>
        <p:txBody>
          <a:bodyPr>
            <a:normAutofit fontScale="90000"/>
          </a:bodyPr>
          <a:lstStyle/>
          <a:p>
            <a:pPr eaLnBrk="1" hangingPunct="1"/>
            <a:r>
              <a:rPr lang="en-US" altLang="zh-CN" smtClean="0"/>
              <a:t> </a:t>
            </a:r>
          </a:p>
        </p:txBody>
      </p:sp>
      <p:graphicFrame>
        <p:nvGraphicFramePr>
          <p:cNvPr id="73793" name="Group 65"/>
          <p:cNvGraphicFramePr>
            <a:graphicFrameLocks noGrp="1"/>
          </p:cNvGraphicFramePr>
          <p:nvPr>
            <p:ph type="tbl" idx="1"/>
          </p:nvPr>
        </p:nvGraphicFramePr>
        <p:xfrm>
          <a:off x="468313" y="908050"/>
          <a:ext cx="8229600" cy="4603118"/>
        </p:xfrm>
        <a:graphic>
          <a:graphicData uri="http://schemas.openxmlformats.org/drawingml/2006/table">
            <a:tbl>
              <a:tblPr/>
              <a:tblGrid>
                <a:gridCol w="574675"/>
                <a:gridCol w="3756025"/>
                <a:gridCol w="3898900"/>
              </a:tblGrid>
              <a:tr h="484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000" b="1" i="0" u="none" strike="noStrike" cap="none" normalizeH="0" baseline="0" smtClean="0">
                        <a:ln>
                          <a:noFill/>
                        </a:ln>
                        <a:solidFill>
                          <a:schemeClr val="tx1"/>
                        </a:solidFill>
                        <a:effectLst/>
                        <a:latin typeface="Arial" charset="0"/>
                        <a:ea typeface="楷体_GB2312"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Arial" charset="0"/>
                          <a:ea typeface="黑体" pitchFamily="49" charset="-122"/>
                        </a:rPr>
                        <a:t>全景系列景别</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Arial" charset="0"/>
                          <a:ea typeface="黑体" pitchFamily="49" charset="-122"/>
                        </a:rPr>
                        <a:t>近景系列景别</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1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Arial" charset="0"/>
                          <a:ea typeface="楷体_GB2312" pitchFamily="49" charset="-122"/>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Arial" charset="0"/>
                          <a:ea typeface="楷体_GB2312" pitchFamily="49" charset="-122"/>
                        </a:rPr>
                        <a:t>抒情的、写意的</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Arial" charset="0"/>
                          <a:ea typeface="楷体_GB2312" pitchFamily="49" charset="-122"/>
                        </a:rPr>
                        <a:t>叙事的、纪实的</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Arial" charset="0"/>
                          <a:ea typeface="楷体_GB2312" pitchFamily="49" charset="-122"/>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Arial" charset="0"/>
                          <a:ea typeface="楷体_GB2312" pitchFamily="49" charset="-122"/>
                        </a:rPr>
                        <a:t>画面强调“势”</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Arial" charset="0"/>
                          <a:ea typeface="楷体_GB2312" pitchFamily="49" charset="-122"/>
                        </a:rPr>
                        <a:t>画面强调“质”</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1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Arial" charset="0"/>
                          <a:ea typeface="楷体_GB2312" pitchFamily="49" charset="-122"/>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Arial" charset="0"/>
                          <a:ea typeface="楷体_GB2312" pitchFamily="49" charset="-122"/>
                        </a:rPr>
                        <a:t>表现人物的“形体”关系</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Arial" charset="0"/>
                          <a:ea typeface="楷体_GB2312" pitchFamily="49" charset="-122"/>
                        </a:rPr>
                        <a:t>表现人物的“神态”关系</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1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Arial" charset="0"/>
                          <a:ea typeface="楷体_GB2312" pitchFamily="49" charset="-122"/>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Arial" charset="0"/>
                          <a:ea typeface="楷体_GB2312" pitchFamily="49" charset="-122"/>
                        </a:rPr>
                        <a:t>空间“实”写</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Arial" charset="0"/>
                          <a:ea typeface="楷体_GB2312" pitchFamily="49" charset="-122"/>
                        </a:rPr>
                        <a:t>空间“虚’写</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0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Arial" charset="0"/>
                          <a:ea typeface="楷体_GB2312" pitchFamily="49" charset="-122"/>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Arial" charset="0"/>
                          <a:ea typeface="楷体_GB2312" pitchFamily="49" charset="-122"/>
                        </a:rPr>
                        <a:t>大景深、背景实像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Arial" charset="0"/>
                          <a:ea typeface="楷体_GB2312" pitchFamily="49" charset="-122"/>
                        </a:rPr>
                        <a:t>小景深、背景虚像</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1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Arial" charset="0"/>
                          <a:ea typeface="楷体_GB2312" pitchFamily="49" charset="-122"/>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Arial" charset="0"/>
                          <a:ea typeface="楷体_GB2312" pitchFamily="49" charset="-122"/>
                        </a:rPr>
                        <a:t>地平线与人物关系很重要</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Arial" charset="0"/>
                          <a:ea typeface="楷体_GB2312" pitchFamily="49" charset="-122"/>
                        </a:rPr>
                        <a:t>地平线与人物关系不重要</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1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Arial" charset="0"/>
                          <a:ea typeface="楷体_GB2312" pitchFamily="49" charset="-122"/>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Arial" charset="0"/>
                          <a:ea typeface="楷体_GB2312" pitchFamily="49" charset="-122"/>
                        </a:rPr>
                        <a:t>画面气氛十分重要</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Arial" charset="0"/>
                          <a:ea typeface="楷体_GB2312" pitchFamily="49" charset="-122"/>
                        </a:rPr>
                        <a:t>画面构图十分重要</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Arial" charset="0"/>
                          <a:ea typeface="楷体_GB2312" pitchFamily="49" charset="-122"/>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Arial" charset="0"/>
                          <a:ea typeface="楷体_GB2312" pitchFamily="49" charset="-122"/>
                        </a:rPr>
                        <a:t>环境为主人物为辅</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Arial" charset="0"/>
                          <a:ea typeface="楷体_GB2312" pitchFamily="49" charset="-122"/>
                        </a:rPr>
                        <a:t>人物为主环境为辅</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00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Arial" charset="0"/>
                          <a:ea typeface="楷体_GB2312" pitchFamily="49" charset="-122"/>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Arial" charset="0"/>
                          <a:ea typeface="楷体_GB2312" pitchFamily="49" charset="-122"/>
                        </a:rPr>
                        <a:t>构图更注重绘画性</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Arial" charset="0"/>
                          <a:ea typeface="楷体_GB2312" pitchFamily="49" charset="-122"/>
                        </a:rPr>
                        <a:t>构图更注重随意性</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1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Arial" charset="0"/>
                          <a:ea typeface="楷体_GB2312" pitchFamily="49" charset="-122"/>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Arial" charset="0"/>
                          <a:ea typeface="楷体_GB2312" pitchFamily="49" charset="-122"/>
                        </a:rPr>
                        <a:t>画面角度不太重要</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dirty="0" smtClean="0">
                          <a:ln>
                            <a:noFill/>
                          </a:ln>
                          <a:solidFill>
                            <a:schemeClr val="tx1"/>
                          </a:solidFill>
                          <a:effectLst/>
                          <a:latin typeface="Arial" charset="0"/>
                          <a:ea typeface="楷体_GB2312" pitchFamily="49" charset="-122"/>
                        </a:rPr>
                        <a:t>画面构图十分重要</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pull dir="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zh-CN" altLang="en-US" smtClean="0"/>
              <a:t>四、景别的意义</a:t>
            </a:r>
          </a:p>
        </p:txBody>
      </p:sp>
      <p:sp>
        <p:nvSpPr>
          <p:cNvPr id="24579" name="Rectangle 3"/>
          <p:cNvSpPr>
            <a:spLocks noGrp="1" noChangeArrowheads="1"/>
          </p:cNvSpPr>
          <p:nvPr>
            <p:ph sz="quarter" idx="1"/>
          </p:nvPr>
        </p:nvSpPr>
        <p:spPr/>
        <p:txBody>
          <a:bodyPr/>
          <a:lstStyle/>
          <a:p>
            <a:pPr eaLnBrk="1" hangingPunct="1"/>
            <a:r>
              <a:rPr lang="zh-CN" altLang="en-US" smtClean="0"/>
              <a:t>暗示、描绘电影空间及人物关系</a:t>
            </a:r>
          </a:p>
          <a:p>
            <a:pPr eaLnBrk="1" hangingPunct="1"/>
            <a:r>
              <a:rPr lang="zh-CN" altLang="en-US" smtClean="0"/>
              <a:t>建立影片与观众、人物间的情感距离</a:t>
            </a:r>
          </a:p>
          <a:p>
            <a:pPr eaLnBrk="1" hangingPunct="1"/>
            <a:r>
              <a:rPr lang="zh-CN" altLang="en-US" smtClean="0"/>
              <a:t>建构整体视觉风格和导演风格</a:t>
            </a:r>
          </a:p>
          <a:p>
            <a:pPr eaLnBrk="1" hangingPunct="1"/>
            <a:r>
              <a:rPr lang="zh-CN" altLang="en-US" smtClean="0"/>
              <a:t>影响画面视觉节奏</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4638"/>
            <a:ext cx="8229600" cy="777875"/>
          </a:xfrm>
        </p:spPr>
        <p:txBody>
          <a:bodyPr/>
          <a:lstStyle/>
          <a:p>
            <a:pPr eaLnBrk="1" hangingPunct="1"/>
            <a:r>
              <a:rPr lang="zh-CN" altLang="en-US" smtClean="0"/>
              <a:t>五、景别的剪辑规则</a:t>
            </a:r>
          </a:p>
        </p:txBody>
      </p:sp>
      <p:sp>
        <p:nvSpPr>
          <p:cNvPr id="25603" name="Rectangle 3"/>
          <p:cNvSpPr>
            <a:spLocks noGrp="1" noChangeArrowheads="1"/>
          </p:cNvSpPr>
          <p:nvPr>
            <p:ph sz="quarter" idx="1"/>
          </p:nvPr>
        </p:nvSpPr>
        <p:spPr>
          <a:xfrm>
            <a:off x="457200" y="1125538"/>
            <a:ext cx="5627688" cy="5000625"/>
          </a:xfrm>
        </p:spPr>
        <p:txBody>
          <a:bodyPr>
            <a:normAutofit/>
          </a:bodyPr>
          <a:lstStyle/>
          <a:p>
            <a:pPr eaLnBrk="1" hangingPunct="1">
              <a:buFontTx/>
              <a:buNone/>
            </a:pPr>
            <a:r>
              <a:rPr lang="en-US" altLang="zh-CN" smtClean="0"/>
              <a:t>           </a:t>
            </a:r>
            <a:r>
              <a:rPr lang="zh-CN" altLang="en-US" smtClean="0"/>
              <a:t>在类型电影叙事中，尽量追求画面之间的平稳流畅，避免产生使观众脱离叙事情境的视觉跳跃，所以在不同景别的画面间要遵循如下的剪辑规则：</a:t>
            </a:r>
          </a:p>
          <a:p>
            <a:pPr eaLnBrk="1" hangingPunct="1"/>
            <a:r>
              <a:rPr lang="zh-CN" altLang="en-US" smtClean="0"/>
              <a:t>相邻景别不接</a:t>
            </a:r>
          </a:p>
          <a:p>
            <a:pPr eaLnBrk="1" hangingPunct="1"/>
            <a:r>
              <a:rPr lang="zh-CN" altLang="en-US" smtClean="0"/>
              <a:t>不轻易使用两极镜头</a:t>
            </a:r>
          </a:p>
          <a:p>
            <a:pPr eaLnBrk="1" hangingPunct="1"/>
            <a:r>
              <a:rPr lang="zh-CN" altLang="en-US" smtClean="0"/>
              <a:t>景别越往远景系列，画面的时长越长，景别越往近景系列，画面的时长越短。</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zh-CN" altLang="en-US" smtClean="0"/>
              <a:t>第二节 景深与焦距</a:t>
            </a:r>
          </a:p>
        </p:txBody>
      </p:sp>
      <p:sp>
        <p:nvSpPr>
          <p:cNvPr id="26627" name="Rectangle 3"/>
          <p:cNvSpPr>
            <a:spLocks noGrp="1" noChangeArrowheads="1"/>
          </p:cNvSpPr>
          <p:nvPr>
            <p:ph sz="quarter" idx="1"/>
          </p:nvPr>
        </p:nvSpPr>
        <p:spPr>
          <a:xfrm>
            <a:off x="457200" y="1600200"/>
            <a:ext cx="5483225" cy="4525963"/>
          </a:xfrm>
        </p:spPr>
        <p:txBody>
          <a:bodyPr/>
          <a:lstStyle/>
          <a:p>
            <a:pPr eaLnBrk="1" hangingPunct="1"/>
            <a:r>
              <a:rPr lang="zh-CN" altLang="en-US" smtClean="0"/>
              <a:t>概念</a:t>
            </a:r>
          </a:p>
          <a:p>
            <a:pPr eaLnBrk="1" hangingPunct="1"/>
            <a:r>
              <a:rPr lang="zh-CN" altLang="en-US" smtClean="0"/>
              <a:t>摄影镜头的类型</a:t>
            </a:r>
          </a:p>
          <a:p>
            <a:pPr eaLnBrk="1" hangingPunct="1"/>
            <a:endParaRPr lang="en-US" altLang="zh-CN" smtClean="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zh-CN" altLang="en-US" smtClean="0"/>
              <a:t>一、概念</a:t>
            </a:r>
          </a:p>
        </p:txBody>
      </p:sp>
      <p:sp>
        <p:nvSpPr>
          <p:cNvPr id="27651" name="Rectangle 3"/>
          <p:cNvSpPr>
            <a:spLocks noGrp="1" noChangeArrowheads="1"/>
          </p:cNvSpPr>
          <p:nvPr>
            <p:ph sz="quarter" idx="1"/>
          </p:nvPr>
        </p:nvSpPr>
        <p:spPr/>
        <p:txBody>
          <a:bodyPr>
            <a:normAutofit/>
          </a:bodyPr>
          <a:lstStyle/>
          <a:p>
            <a:pPr eaLnBrk="1" hangingPunct="1"/>
            <a:r>
              <a:rPr lang="zh-CN" altLang="en-US" smtClean="0"/>
              <a:t>景深是指通过光学镜头拍摄下的画面，其影像清晰的纵深范围。即所表现的分置在不同距离上的景物影像清晰的空间范围。</a:t>
            </a:r>
          </a:p>
          <a:p>
            <a:pPr eaLnBrk="1" hangingPunct="1"/>
            <a:r>
              <a:rPr lang="zh-CN" altLang="en-US" smtClean="0"/>
              <a:t>焦距也称焦点距离，指从光学透视的主点至焦点的距离。</a:t>
            </a:r>
          </a:p>
          <a:p>
            <a:pPr eaLnBrk="1" hangingPunct="1">
              <a:buFontTx/>
              <a:buNone/>
            </a:pPr>
            <a:endParaRPr lang="zh-CN" altLang="en-US" smtClean="0"/>
          </a:p>
          <a:p>
            <a:pPr eaLnBrk="1" hangingPunct="1"/>
            <a:r>
              <a:rPr lang="zh-CN" altLang="en-US" smtClean="0"/>
              <a:t>辨析：景别是画面从二维平面上识别人物位置和空间关系，景深是从纵深的画面空间上识别人物位置和空间关系</a:t>
            </a:r>
          </a:p>
          <a:p>
            <a:pPr eaLnBrk="1" hangingPunct="1"/>
            <a:endParaRPr lang="en-US" altLang="zh-CN" smtClean="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zh-CN" altLang="en-US" smtClean="0"/>
              <a:t>二、摄影镜头的类型</a:t>
            </a:r>
          </a:p>
        </p:txBody>
      </p:sp>
      <p:sp>
        <p:nvSpPr>
          <p:cNvPr id="28675" name="Rectangle 3"/>
          <p:cNvSpPr>
            <a:spLocks noGrp="1" noChangeArrowheads="1"/>
          </p:cNvSpPr>
          <p:nvPr>
            <p:ph sz="quarter" idx="1"/>
          </p:nvPr>
        </p:nvSpPr>
        <p:spPr>
          <a:xfrm>
            <a:off x="457200" y="1600200"/>
            <a:ext cx="8291513" cy="4525963"/>
          </a:xfrm>
        </p:spPr>
        <p:txBody>
          <a:bodyPr>
            <a:normAutofit/>
          </a:bodyPr>
          <a:lstStyle/>
          <a:p>
            <a:pPr eaLnBrk="1" hangingPunct="1"/>
            <a:r>
              <a:rPr lang="zh-CN" altLang="en-US" smtClean="0"/>
              <a:t>根据光学镜头的可调和不可调，分为变焦镜头和定焦镜头。定焦镜头中，根据镜头焦距的长短，分为标准镜头、长焦距镜头、短焦距镜头。</a:t>
            </a:r>
          </a:p>
          <a:p>
            <a:pPr eaLnBrk="1" hangingPunct="1"/>
            <a:endParaRPr lang="zh-CN" altLang="en-US" smtClean="0"/>
          </a:p>
          <a:p>
            <a:pPr eaLnBrk="1" hangingPunct="1"/>
            <a:r>
              <a:rPr lang="zh-CN" altLang="en-US" smtClean="0"/>
              <a:t>得到同样景别的画面，用不同焦距的镜头拍摄，和被摄主体的距离不同。同样的中景画面，长焦镜头离被摄物最远，其次是标准镜头，最近的是广角（短焦）镜头。</a:t>
            </a:r>
          </a:p>
          <a:p>
            <a:pPr eaLnBrk="1" hangingPunct="1"/>
            <a:endParaRPr lang="zh-CN" altLang="en-US" smtClean="0"/>
          </a:p>
          <a:p>
            <a:pPr eaLnBrk="1" hangingPunct="1"/>
            <a:r>
              <a:rPr lang="zh-CN" altLang="en-US" smtClean="0"/>
              <a:t>焦距越长，视角范围越小，画面清晰的范围越小，背景越虚；而焦距越短，视角范围越大，画面背景越实。</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zh-CN" smtClean="0"/>
              <a:t> </a:t>
            </a:r>
          </a:p>
        </p:txBody>
      </p:sp>
      <p:sp>
        <p:nvSpPr>
          <p:cNvPr id="29699" name="Rectangle 3"/>
          <p:cNvSpPr>
            <a:spLocks noGrp="1" noChangeArrowheads="1"/>
          </p:cNvSpPr>
          <p:nvPr>
            <p:ph sz="quarter" idx="1"/>
          </p:nvPr>
        </p:nvSpPr>
        <p:spPr>
          <a:xfrm>
            <a:off x="457200" y="476250"/>
            <a:ext cx="6202363" cy="5649913"/>
          </a:xfrm>
        </p:spPr>
        <p:txBody>
          <a:bodyPr>
            <a:normAutofit/>
          </a:bodyPr>
          <a:lstStyle/>
          <a:p>
            <a:pPr eaLnBrk="1" hangingPunct="1"/>
            <a:r>
              <a:rPr lang="en-US" altLang="zh-CN" smtClean="0"/>
              <a:t>【</a:t>
            </a:r>
            <a:r>
              <a:rPr lang="zh-CN" altLang="en-US" smtClean="0"/>
              <a:t>短焦镜头</a:t>
            </a:r>
            <a:r>
              <a:rPr lang="en-US" altLang="zh-CN" smtClean="0"/>
              <a:t>】</a:t>
            </a:r>
          </a:p>
          <a:p>
            <a:pPr eaLnBrk="1" hangingPunct="1"/>
            <a:endParaRPr lang="en-US" altLang="zh-CN" smtClean="0"/>
          </a:p>
          <a:p>
            <a:pPr eaLnBrk="1" hangingPunct="1"/>
            <a:r>
              <a:rPr lang="zh-CN" altLang="en-US" smtClean="0"/>
              <a:t>短焦镜头使拍摄空间的范围变大，突出近大远小的透视特点，夸张了前景和后景之间的空间距离感。</a:t>
            </a:r>
          </a:p>
          <a:p>
            <a:pPr eaLnBrk="1" hangingPunct="1"/>
            <a:endParaRPr lang="zh-CN" altLang="en-US" smtClean="0"/>
          </a:p>
          <a:p>
            <a:pPr eaLnBrk="1" hangingPunct="1"/>
            <a:r>
              <a:rPr lang="zh-CN" altLang="en-US" smtClean="0"/>
              <a:t>短焦镜头常常可以表现较为宏大的场面，当用短焦来拍人物时，人物样貌容易变形。</a:t>
            </a:r>
          </a:p>
          <a:p>
            <a:pPr eaLnBrk="1" hangingPunct="1"/>
            <a:endParaRPr lang="zh-CN" altLang="en-US" smtClean="0"/>
          </a:p>
          <a:p>
            <a:pPr eaLnBrk="1" hangingPunct="1"/>
            <a:r>
              <a:rPr lang="zh-CN" altLang="en-US" smtClean="0"/>
              <a:t>例片：</a:t>
            </a:r>
            <a:r>
              <a:rPr lang="en-US" altLang="zh-CN" smtClean="0"/>
              <a:t>《</a:t>
            </a:r>
            <a:r>
              <a:rPr lang="zh-CN" altLang="en-US" smtClean="0"/>
              <a:t>堕落天使</a:t>
            </a:r>
            <a:r>
              <a:rPr lang="en-US" altLang="zh-CN" smtClean="0"/>
              <a:t>》《</a:t>
            </a:r>
            <a:r>
              <a:rPr lang="zh-CN" altLang="en-US" smtClean="0"/>
              <a:t>阳光灿烂的日子</a:t>
            </a:r>
            <a:r>
              <a:rPr lang="en-US" altLang="zh-CN" smtClean="0"/>
              <a:t>》</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zh-CN" smtClean="0"/>
              <a:t> </a:t>
            </a:r>
          </a:p>
        </p:txBody>
      </p:sp>
      <p:sp>
        <p:nvSpPr>
          <p:cNvPr id="30723" name="Rectangle 3"/>
          <p:cNvSpPr>
            <a:spLocks noGrp="1" noChangeArrowheads="1"/>
          </p:cNvSpPr>
          <p:nvPr>
            <p:ph sz="quarter" idx="1"/>
          </p:nvPr>
        </p:nvSpPr>
        <p:spPr>
          <a:xfrm>
            <a:off x="457200" y="765175"/>
            <a:ext cx="5483225" cy="5360988"/>
          </a:xfrm>
        </p:spPr>
        <p:txBody>
          <a:bodyPr/>
          <a:lstStyle/>
          <a:p>
            <a:pPr eaLnBrk="1" hangingPunct="1"/>
            <a:r>
              <a:rPr lang="en-US" altLang="zh-CN" smtClean="0"/>
              <a:t>【</a:t>
            </a:r>
            <a:r>
              <a:rPr lang="zh-CN" altLang="en-US" smtClean="0"/>
              <a:t>标准镜头</a:t>
            </a:r>
            <a:r>
              <a:rPr lang="en-US" altLang="zh-CN" smtClean="0"/>
              <a:t>】</a:t>
            </a:r>
          </a:p>
          <a:p>
            <a:pPr eaLnBrk="1" hangingPunct="1"/>
            <a:endParaRPr lang="en-US" altLang="zh-CN" smtClean="0"/>
          </a:p>
          <a:p>
            <a:pPr eaLnBrk="1" hangingPunct="1"/>
            <a:r>
              <a:rPr lang="zh-CN" altLang="en-US" smtClean="0"/>
              <a:t>又称中焦镜头，能还原人对空间的透视感受，空间既不延伸，也不压缩。</a:t>
            </a:r>
          </a:p>
          <a:p>
            <a:pPr eaLnBrk="1" hangingPunct="1"/>
            <a:endParaRPr lang="zh-CN" altLang="en-US" smtClean="0"/>
          </a:p>
          <a:p>
            <a:pPr eaLnBrk="1" hangingPunct="1"/>
            <a:r>
              <a:rPr lang="zh-CN" altLang="en-US" smtClean="0"/>
              <a:t>例片：</a:t>
            </a:r>
            <a:r>
              <a:rPr lang="en-US" altLang="zh-CN" smtClean="0"/>
              <a:t>《</a:t>
            </a:r>
            <a:r>
              <a:rPr lang="zh-CN" altLang="en-US" smtClean="0"/>
              <a:t>千里走单骑</a:t>
            </a:r>
            <a:r>
              <a:rPr lang="en-US" altLang="zh-CN" smtClean="0"/>
              <a:t>》</a:t>
            </a:r>
            <a:r>
              <a:rPr lang="zh-CN" altLang="en-US" smtClean="0"/>
              <a:t>、</a:t>
            </a:r>
            <a:r>
              <a:rPr lang="en-US" altLang="zh-CN" smtClean="0"/>
              <a:t>《</a:t>
            </a:r>
            <a:r>
              <a:rPr lang="zh-CN" altLang="en-US" smtClean="0"/>
              <a:t>三峡好人</a:t>
            </a:r>
            <a:r>
              <a:rPr lang="en-US" altLang="zh-CN" smtClean="0"/>
              <a:t>》</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zh-CN" smtClean="0"/>
              <a:t> </a:t>
            </a:r>
          </a:p>
        </p:txBody>
      </p:sp>
      <p:sp>
        <p:nvSpPr>
          <p:cNvPr id="31747" name="Rectangle 3"/>
          <p:cNvSpPr>
            <a:spLocks noGrp="1" noChangeArrowheads="1"/>
          </p:cNvSpPr>
          <p:nvPr>
            <p:ph sz="quarter" idx="1"/>
          </p:nvPr>
        </p:nvSpPr>
        <p:spPr>
          <a:xfrm>
            <a:off x="457200" y="620713"/>
            <a:ext cx="5483225" cy="5505450"/>
          </a:xfrm>
        </p:spPr>
        <p:txBody>
          <a:bodyPr>
            <a:normAutofit/>
          </a:bodyPr>
          <a:lstStyle/>
          <a:p>
            <a:pPr eaLnBrk="1" hangingPunct="1"/>
            <a:r>
              <a:rPr lang="en-US" altLang="zh-CN" dirty="0" smtClean="0"/>
              <a:t>【</a:t>
            </a:r>
            <a:r>
              <a:rPr lang="zh-CN" altLang="en-US" dirty="0" smtClean="0"/>
              <a:t>长焦镜头</a:t>
            </a:r>
            <a:r>
              <a:rPr lang="en-US" altLang="zh-CN" dirty="0" smtClean="0"/>
              <a:t>】</a:t>
            </a:r>
          </a:p>
          <a:p>
            <a:pPr eaLnBrk="1" hangingPunct="1"/>
            <a:endParaRPr lang="en-US" altLang="zh-CN" dirty="0" smtClean="0"/>
          </a:p>
          <a:p>
            <a:pPr eaLnBrk="1" hangingPunct="1"/>
            <a:r>
              <a:rPr lang="zh-CN" altLang="en-US" dirty="0" smtClean="0"/>
              <a:t>长焦镜头把空间的纵深感压缩，前景后景的距离被填平，背景虚化，看上去后景与前景像是在一个平面似的。</a:t>
            </a:r>
          </a:p>
          <a:p>
            <a:pPr eaLnBrk="1" hangingPunct="1"/>
            <a:endParaRPr lang="zh-CN" altLang="en-US" dirty="0" smtClean="0"/>
          </a:p>
          <a:p>
            <a:pPr eaLnBrk="1" hangingPunct="1"/>
            <a:r>
              <a:rPr lang="zh-CN" altLang="en-US" dirty="0" smtClean="0"/>
              <a:t>长焦镜头适合呈现远处的主体细微状态，也适合让人物从环境中突出出来，以塑造人物形象。</a:t>
            </a:r>
          </a:p>
          <a:p>
            <a:pPr eaLnBrk="1" hangingPunct="1"/>
            <a:endParaRPr lang="zh-CN" altLang="en-US" dirty="0" smtClean="0"/>
          </a:p>
          <a:p>
            <a:pPr eaLnBrk="1" hangingPunct="1"/>
            <a:r>
              <a:rPr lang="zh-CN" altLang="en-US" dirty="0" smtClean="0"/>
              <a:t>例片：</a:t>
            </a:r>
            <a:r>
              <a:rPr lang="en-US" altLang="zh-CN" dirty="0" smtClean="0"/>
              <a:t>《</a:t>
            </a:r>
            <a:r>
              <a:rPr lang="zh-CN" altLang="en-US" dirty="0" smtClean="0"/>
              <a:t>我的父亲母亲</a:t>
            </a:r>
            <a:r>
              <a:rPr lang="en-US" altLang="zh-CN" dirty="0" smtClean="0"/>
              <a:t>》</a:t>
            </a:r>
            <a:r>
              <a:rPr lang="zh-CN" altLang="en-US" dirty="0" smtClean="0"/>
              <a:t>、</a:t>
            </a:r>
            <a:r>
              <a:rPr lang="en-US" altLang="zh-CN" dirty="0" smtClean="0"/>
              <a:t>《</a:t>
            </a:r>
            <a:r>
              <a:rPr lang="zh-CN" altLang="en-US" dirty="0" smtClean="0"/>
              <a:t>青木瓜之味</a:t>
            </a:r>
            <a:r>
              <a:rPr lang="en-US" altLang="zh-CN" dirty="0" smtClean="0"/>
              <a:t>》</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zh-CN" altLang="en-US" smtClean="0"/>
              <a:t>一、课程定位</a:t>
            </a:r>
          </a:p>
        </p:txBody>
      </p:sp>
      <p:sp>
        <p:nvSpPr>
          <p:cNvPr id="4099" name="Rectangle 3"/>
          <p:cNvSpPr>
            <a:spLocks noGrp="1" noChangeArrowheads="1"/>
          </p:cNvSpPr>
          <p:nvPr>
            <p:ph sz="quarter" idx="1"/>
          </p:nvPr>
        </p:nvSpPr>
        <p:spPr>
          <a:xfrm>
            <a:off x="457200" y="1600200"/>
            <a:ext cx="3035300" cy="1757363"/>
          </a:xfrm>
        </p:spPr>
        <p:txBody>
          <a:bodyPr/>
          <a:lstStyle/>
          <a:p>
            <a:pPr eaLnBrk="1" hangingPunct="1"/>
            <a:r>
              <a:rPr lang="zh-CN" altLang="en-US" smtClean="0"/>
              <a:t>是专业基础课，也是专业概论课。</a:t>
            </a:r>
          </a:p>
          <a:p>
            <a:pPr eaLnBrk="1" hangingPunct="1">
              <a:buFontTx/>
              <a:buNone/>
            </a:pPr>
            <a:endParaRPr lang="zh-CN" altLang="en-US" smtClean="0"/>
          </a:p>
          <a:p>
            <a:pPr eaLnBrk="1" hangingPunct="1"/>
            <a:endParaRPr lang="zh-CN" altLang="en-US" smtClean="0"/>
          </a:p>
          <a:p>
            <a:pPr eaLnBrk="1" hangingPunct="1">
              <a:buFontTx/>
              <a:buNone/>
            </a:pPr>
            <a:endParaRPr lang="zh-CN" altLang="en-US" smtClean="0"/>
          </a:p>
          <a:p>
            <a:pPr eaLnBrk="1" hangingPunct="1"/>
            <a:endParaRPr lang="en-US" altLang="zh-CN" smtClean="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zh-CN" altLang="en-US" smtClean="0"/>
              <a:t>第三节  构图 </a:t>
            </a:r>
          </a:p>
        </p:txBody>
      </p:sp>
      <p:sp>
        <p:nvSpPr>
          <p:cNvPr id="32771" name="Rectangle 3"/>
          <p:cNvSpPr>
            <a:spLocks noGrp="1" noChangeArrowheads="1"/>
          </p:cNvSpPr>
          <p:nvPr>
            <p:ph sz="quarter" idx="1"/>
          </p:nvPr>
        </p:nvSpPr>
        <p:spPr/>
        <p:txBody>
          <a:bodyPr/>
          <a:lstStyle/>
          <a:p>
            <a:pPr eaLnBrk="1" hangingPunct="1"/>
            <a:r>
              <a:rPr lang="zh-CN" altLang="en-US" smtClean="0"/>
              <a:t>概念</a:t>
            </a:r>
          </a:p>
          <a:p>
            <a:pPr eaLnBrk="1" hangingPunct="1"/>
            <a:r>
              <a:rPr lang="zh-CN" altLang="en-US" smtClean="0"/>
              <a:t>意义</a:t>
            </a:r>
          </a:p>
          <a:p>
            <a:pPr eaLnBrk="1" hangingPunct="1"/>
            <a:r>
              <a:rPr lang="zh-CN" altLang="en-US" smtClean="0"/>
              <a:t>目的</a:t>
            </a:r>
          </a:p>
          <a:p>
            <a:pPr eaLnBrk="1" hangingPunct="1"/>
            <a:r>
              <a:rPr lang="zh-CN" altLang="en-US" smtClean="0"/>
              <a:t>特点</a:t>
            </a:r>
          </a:p>
          <a:p>
            <a:pPr eaLnBrk="1" hangingPunct="1"/>
            <a:r>
              <a:rPr lang="zh-CN" altLang="en-US" smtClean="0"/>
              <a:t>风格演变</a:t>
            </a:r>
          </a:p>
          <a:p>
            <a:pPr eaLnBrk="1" hangingPunct="1"/>
            <a:r>
              <a:rPr lang="zh-CN" altLang="en-US" smtClean="0"/>
              <a:t>基本形式</a:t>
            </a:r>
          </a:p>
          <a:p>
            <a:pPr eaLnBrk="1" hangingPunct="1"/>
            <a:r>
              <a:rPr lang="zh-CN" altLang="en-US" smtClean="0"/>
              <a:t>构图规则</a:t>
            </a:r>
          </a:p>
          <a:p>
            <a:pPr eaLnBrk="1" hangingPunct="1"/>
            <a:endParaRPr lang="zh-CN" altLang="en-US" smtClean="0"/>
          </a:p>
          <a:p>
            <a:pPr eaLnBrk="1" hangingPunct="1"/>
            <a:endParaRPr lang="en-US" altLang="zh-CN" smtClean="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zh-CN" altLang="en-US" smtClean="0"/>
              <a:t>一、概念</a:t>
            </a:r>
          </a:p>
        </p:txBody>
      </p:sp>
      <p:sp>
        <p:nvSpPr>
          <p:cNvPr id="33795" name="Rectangle 3"/>
          <p:cNvSpPr>
            <a:spLocks noGrp="1" noChangeArrowheads="1"/>
          </p:cNvSpPr>
          <p:nvPr>
            <p:ph sz="quarter" idx="1"/>
          </p:nvPr>
        </p:nvSpPr>
        <p:spPr>
          <a:xfrm>
            <a:off x="457200" y="1600200"/>
            <a:ext cx="5627688" cy="4525963"/>
          </a:xfrm>
        </p:spPr>
        <p:txBody>
          <a:bodyPr/>
          <a:lstStyle/>
          <a:p>
            <a:pPr eaLnBrk="1" hangingPunct="1"/>
            <a:r>
              <a:rPr lang="zh-CN" altLang="en-US" smtClean="0"/>
              <a:t>构图是指在一定的画幅格式中，为表现某一特定的内容和视觉美感效果，将镜头前被表现的对象以及摄影的各种造型元素（线条、光线、影调及色调等）有机地组织、分布在画面中，形成一定的画面形式。</a:t>
            </a:r>
          </a:p>
          <a:p>
            <a:pPr eaLnBrk="1" hangingPunct="1"/>
            <a:endParaRPr lang="en-US" altLang="zh-CN" smtClean="0"/>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zh-CN" altLang="en-US" smtClean="0"/>
              <a:t>二、意义</a:t>
            </a:r>
          </a:p>
        </p:txBody>
      </p:sp>
      <p:sp>
        <p:nvSpPr>
          <p:cNvPr id="34819" name="Rectangle 3"/>
          <p:cNvSpPr>
            <a:spLocks noGrp="1" noChangeArrowheads="1"/>
          </p:cNvSpPr>
          <p:nvPr>
            <p:ph sz="quarter" idx="1"/>
          </p:nvPr>
        </p:nvSpPr>
        <p:spPr>
          <a:xfrm>
            <a:off x="457200" y="1600200"/>
            <a:ext cx="5483225" cy="4525963"/>
          </a:xfrm>
        </p:spPr>
        <p:txBody>
          <a:bodyPr/>
          <a:lstStyle/>
          <a:p>
            <a:pPr eaLnBrk="1" hangingPunct="1"/>
            <a:r>
              <a:rPr lang="zh-CN" altLang="en-US" smtClean="0"/>
              <a:t>提供故事发生的场景的基本形状，同时发挥更为积极的戏剧性作用，是导演对动态场景空间的安排和组织。</a:t>
            </a:r>
          </a:p>
          <a:p>
            <a:pPr eaLnBrk="1" hangingPunct="1"/>
            <a:endParaRPr lang="en-US" altLang="zh-CN" smtClean="0"/>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zh-CN" altLang="en-US" smtClean="0"/>
              <a:t>三、目的</a:t>
            </a:r>
          </a:p>
        </p:txBody>
      </p:sp>
      <p:sp>
        <p:nvSpPr>
          <p:cNvPr id="35843" name="Rectangle 3"/>
          <p:cNvSpPr>
            <a:spLocks noGrp="1" noChangeArrowheads="1"/>
          </p:cNvSpPr>
          <p:nvPr>
            <p:ph sz="quarter" idx="1"/>
          </p:nvPr>
        </p:nvSpPr>
        <p:spPr>
          <a:xfrm>
            <a:off x="457200" y="1268413"/>
            <a:ext cx="7570788" cy="4857750"/>
          </a:xfrm>
        </p:spPr>
        <p:txBody>
          <a:bodyPr>
            <a:normAutofit/>
          </a:bodyPr>
          <a:lstStyle/>
          <a:p>
            <a:pPr eaLnBrk="1" hangingPunct="1">
              <a:lnSpc>
                <a:spcPct val="90000"/>
              </a:lnSpc>
            </a:pPr>
            <a:r>
              <a:rPr lang="zh-CN" altLang="en-US" smtClean="0"/>
              <a:t>构图实际上是对拍摄对象的选择和对空间的重构，主要目的有：</a:t>
            </a:r>
          </a:p>
          <a:p>
            <a:pPr eaLnBrk="1" hangingPunct="1">
              <a:lnSpc>
                <a:spcPct val="90000"/>
              </a:lnSpc>
            </a:pPr>
            <a:r>
              <a:rPr lang="en-US" altLang="zh-CN" smtClean="0"/>
              <a:t>【</a:t>
            </a:r>
            <a:r>
              <a:rPr lang="zh-CN" altLang="en-US" smtClean="0"/>
              <a:t>造型性</a:t>
            </a:r>
            <a:r>
              <a:rPr lang="en-US" altLang="zh-CN" smtClean="0"/>
              <a:t>】</a:t>
            </a:r>
            <a:r>
              <a:rPr lang="zh-CN" altLang="en-US" smtClean="0"/>
              <a:t>使画面构图准确传达形象特征、形式感、美感；</a:t>
            </a:r>
          </a:p>
          <a:p>
            <a:pPr eaLnBrk="1" hangingPunct="1">
              <a:lnSpc>
                <a:spcPct val="90000"/>
              </a:lnSpc>
            </a:pPr>
            <a:r>
              <a:rPr lang="en-US" altLang="zh-CN" smtClean="0"/>
              <a:t>【</a:t>
            </a:r>
            <a:r>
              <a:rPr lang="zh-CN" altLang="en-US" smtClean="0"/>
              <a:t>叙事性</a:t>
            </a:r>
            <a:r>
              <a:rPr lang="en-US" altLang="zh-CN" smtClean="0"/>
              <a:t>】</a:t>
            </a:r>
            <a:r>
              <a:rPr lang="zh-CN" altLang="en-US" smtClean="0"/>
              <a:t>突出形象主题；</a:t>
            </a:r>
          </a:p>
          <a:p>
            <a:pPr eaLnBrk="1" hangingPunct="1">
              <a:lnSpc>
                <a:spcPct val="90000"/>
              </a:lnSpc>
            </a:pPr>
            <a:r>
              <a:rPr lang="en-US" altLang="zh-CN" smtClean="0"/>
              <a:t>【</a:t>
            </a:r>
            <a:r>
              <a:rPr lang="zh-CN" altLang="en-US" smtClean="0"/>
              <a:t>象征性</a:t>
            </a:r>
            <a:r>
              <a:rPr lang="en-US" altLang="zh-CN" smtClean="0"/>
              <a:t>】</a:t>
            </a:r>
            <a:r>
              <a:rPr lang="zh-CN" altLang="en-US" smtClean="0"/>
              <a:t>制造画面的隐喻效果。</a:t>
            </a:r>
          </a:p>
          <a:p>
            <a:pPr eaLnBrk="1" hangingPunct="1">
              <a:lnSpc>
                <a:spcPct val="90000"/>
              </a:lnSpc>
              <a:buFontTx/>
              <a:buNone/>
            </a:pPr>
            <a:r>
              <a:rPr lang="zh-CN" altLang="en-US" smtClean="0"/>
              <a:t>     遵循两个原则：</a:t>
            </a:r>
          </a:p>
          <a:p>
            <a:pPr eaLnBrk="1" hangingPunct="1">
              <a:lnSpc>
                <a:spcPct val="90000"/>
              </a:lnSpc>
              <a:buFontTx/>
              <a:buNone/>
            </a:pPr>
            <a:r>
              <a:rPr lang="zh-CN" altLang="en-US" smtClean="0"/>
              <a:t>      </a:t>
            </a:r>
            <a:r>
              <a:rPr lang="en-US" altLang="zh-CN" smtClean="0"/>
              <a:t>1</a:t>
            </a:r>
            <a:r>
              <a:rPr lang="zh-CN" altLang="en-US" smtClean="0"/>
              <a:t>、位置原则。</a:t>
            </a:r>
          </a:p>
          <a:p>
            <a:pPr eaLnBrk="1" hangingPunct="1">
              <a:lnSpc>
                <a:spcPct val="90000"/>
              </a:lnSpc>
              <a:buFontTx/>
              <a:buNone/>
            </a:pPr>
            <a:r>
              <a:rPr lang="zh-CN" altLang="en-US" smtClean="0"/>
              <a:t>    中央</a:t>
            </a:r>
            <a:r>
              <a:rPr lang="en-US" altLang="zh-CN" smtClean="0"/>
              <a:t>——</a:t>
            </a:r>
            <a:r>
              <a:rPr lang="zh-CN" altLang="en-US" smtClean="0"/>
              <a:t>通常留给最重要的视觉形象；</a:t>
            </a:r>
          </a:p>
          <a:p>
            <a:pPr eaLnBrk="1" hangingPunct="1">
              <a:lnSpc>
                <a:spcPct val="90000"/>
              </a:lnSpc>
              <a:buFontTx/>
              <a:buNone/>
            </a:pPr>
            <a:r>
              <a:rPr lang="zh-CN" altLang="en-US" smtClean="0"/>
              <a:t>    顶部</a:t>
            </a:r>
            <a:r>
              <a:rPr lang="en-US" altLang="zh-CN" smtClean="0"/>
              <a:t>——</a:t>
            </a:r>
            <a:r>
              <a:rPr lang="zh-CN" altLang="en-US" smtClean="0"/>
              <a:t>可以表现权力、威望和雄心壮志；</a:t>
            </a:r>
          </a:p>
          <a:p>
            <a:pPr eaLnBrk="1" hangingPunct="1">
              <a:lnSpc>
                <a:spcPct val="90000"/>
              </a:lnSpc>
              <a:buFontTx/>
              <a:buNone/>
            </a:pPr>
            <a:r>
              <a:rPr lang="zh-CN" altLang="en-US" smtClean="0"/>
              <a:t>    边缘</a:t>
            </a:r>
            <a:r>
              <a:rPr lang="en-US" altLang="zh-CN" smtClean="0"/>
              <a:t>——</a:t>
            </a:r>
            <a:r>
              <a:rPr lang="zh-CN" altLang="en-US" smtClean="0"/>
              <a:t>表现受到挤压和排斥之后的渺小和无力；</a:t>
            </a:r>
          </a:p>
          <a:p>
            <a:pPr eaLnBrk="1" hangingPunct="1">
              <a:lnSpc>
                <a:spcPct val="90000"/>
              </a:lnSpc>
              <a:buFontTx/>
              <a:buNone/>
            </a:pPr>
            <a:r>
              <a:rPr lang="zh-CN" altLang="en-US" smtClean="0"/>
              <a:t>    下方</a:t>
            </a:r>
            <a:r>
              <a:rPr lang="en-US" altLang="zh-CN" smtClean="0"/>
              <a:t>——</a:t>
            </a:r>
            <a:r>
              <a:rPr lang="zh-CN" altLang="en-US" smtClean="0"/>
              <a:t>具有从属和脆弱的特性。</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4" descr="水平线3"/>
          <p:cNvPicPr>
            <a:picLocks noGrp="1" noChangeAspect="1" noChangeArrowheads="1"/>
          </p:cNvPicPr>
          <p:nvPr>
            <p:ph type="title"/>
          </p:nvPr>
        </p:nvPicPr>
        <p:blipFill>
          <a:blip r:embed="rId2"/>
          <a:srcRect/>
          <a:stretch>
            <a:fillRect/>
          </a:stretch>
        </p:blipFill>
        <p:spPr>
          <a:xfrm>
            <a:off x="827088" y="765175"/>
            <a:ext cx="7199312" cy="5256213"/>
          </a:xfrm>
          <a:noFill/>
        </p:spPr>
      </p:pic>
      <p:sp>
        <p:nvSpPr>
          <p:cNvPr id="36866" name="Rectangle 3"/>
          <p:cNvSpPr>
            <a:spLocks noGrp="1" noChangeArrowheads="1"/>
          </p:cNvSpPr>
          <p:nvPr>
            <p:ph sz="quarter" idx="1"/>
          </p:nvPr>
        </p:nvSpPr>
        <p:spPr>
          <a:xfrm>
            <a:off x="457200" y="692150"/>
            <a:ext cx="8229600" cy="5434013"/>
          </a:xfrm>
        </p:spPr>
        <p:txBody>
          <a:bodyPr/>
          <a:lstStyle/>
          <a:p>
            <a:pPr eaLnBrk="1" hangingPunct="1">
              <a:buFontTx/>
              <a:buNone/>
            </a:pPr>
            <a:r>
              <a:rPr lang="en-US" altLang="zh-CN" smtClean="0"/>
              <a:t>  </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zh-CN" smtClean="0"/>
              <a:t>  </a:t>
            </a:r>
          </a:p>
        </p:txBody>
      </p:sp>
      <p:pic>
        <p:nvPicPr>
          <p:cNvPr id="37891" name="Picture 5" descr="水平线1"/>
          <p:cNvPicPr>
            <a:picLocks noGrp="1" noChangeAspect="1" noChangeArrowheads="1"/>
          </p:cNvPicPr>
          <p:nvPr>
            <p:ph sz="quarter" idx="1"/>
          </p:nvPr>
        </p:nvPicPr>
        <p:blipFill>
          <a:blip r:embed="rId2"/>
          <a:srcRect/>
          <a:stretch>
            <a:fillRect/>
          </a:stretch>
        </p:blipFill>
        <p:spPr>
          <a:xfrm>
            <a:off x="1042988" y="692150"/>
            <a:ext cx="6985000" cy="5102225"/>
          </a:xfrm>
          <a:noFill/>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zh-CN" smtClean="0"/>
              <a:t>  </a:t>
            </a:r>
          </a:p>
        </p:txBody>
      </p:sp>
      <p:sp>
        <p:nvSpPr>
          <p:cNvPr id="38915" name="Rectangle 3"/>
          <p:cNvSpPr>
            <a:spLocks noGrp="1" noChangeArrowheads="1"/>
          </p:cNvSpPr>
          <p:nvPr>
            <p:ph sz="quarter" idx="1"/>
          </p:nvPr>
        </p:nvSpPr>
        <p:spPr>
          <a:xfrm>
            <a:off x="457200" y="1268413"/>
            <a:ext cx="5770563" cy="4857750"/>
          </a:xfrm>
        </p:spPr>
        <p:txBody>
          <a:bodyPr>
            <a:normAutofit/>
          </a:bodyPr>
          <a:lstStyle/>
          <a:p>
            <a:pPr eaLnBrk="1" hangingPunct="1"/>
            <a:r>
              <a:rPr lang="en-US" altLang="zh-CN" smtClean="0"/>
              <a:t>2</a:t>
            </a:r>
            <a:r>
              <a:rPr lang="zh-CN" altLang="en-US" smtClean="0"/>
              <a:t>、面积原则。</a:t>
            </a:r>
          </a:p>
          <a:p>
            <a:pPr eaLnBrk="1" hangingPunct="1"/>
            <a:r>
              <a:rPr lang="zh-CN" altLang="en-US" smtClean="0"/>
              <a:t> 视觉重量是衡量画面内容在视觉注意力上的一种说法，它不能完全量化，在画面中人眼首先观察或者着重观察的内容视觉重量较重，反之较轻。</a:t>
            </a:r>
          </a:p>
          <a:p>
            <a:pPr eaLnBrk="1" hangingPunct="1"/>
            <a:r>
              <a:rPr lang="zh-CN" altLang="en-US" smtClean="0"/>
              <a:t>除了画左和画面上方重量重外，在影视作品的实际创作中，还存在下列的规律：画面内视线关注的内容视觉重量较重；占有更大面积的部分视觉重量重于小面积的内容。</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fontScale="90000"/>
          </a:bodyPr>
          <a:lstStyle/>
          <a:p>
            <a:pPr eaLnBrk="1" hangingPunct="1"/>
            <a:r>
              <a:rPr lang="en-US" altLang="zh-CN" smtClean="0"/>
              <a:t/>
            </a:r>
            <a:br>
              <a:rPr lang="en-US" altLang="zh-CN" smtClean="0"/>
            </a:br>
            <a:r>
              <a:rPr lang="zh-CN" altLang="en-US" smtClean="0"/>
              <a:t>四、影视画面构图的特点</a:t>
            </a:r>
            <a:br>
              <a:rPr lang="zh-CN" altLang="en-US" smtClean="0"/>
            </a:br>
            <a:endParaRPr lang="zh-CN" altLang="en-US" smtClean="0"/>
          </a:p>
        </p:txBody>
      </p:sp>
      <p:sp>
        <p:nvSpPr>
          <p:cNvPr id="39939" name="Rectangle 3"/>
          <p:cNvSpPr>
            <a:spLocks noGrp="1" noChangeArrowheads="1"/>
          </p:cNvSpPr>
          <p:nvPr>
            <p:ph sz="quarter" idx="1"/>
          </p:nvPr>
        </p:nvSpPr>
        <p:spPr/>
        <p:txBody>
          <a:bodyPr/>
          <a:lstStyle/>
          <a:p>
            <a:pPr eaLnBrk="1" hangingPunct="1"/>
            <a:r>
              <a:rPr lang="zh-CN" altLang="en-US" smtClean="0"/>
              <a:t>画面的运动特性</a:t>
            </a:r>
          </a:p>
          <a:p>
            <a:pPr eaLnBrk="1" hangingPunct="1"/>
            <a:r>
              <a:rPr lang="zh-CN" altLang="en-US" smtClean="0"/>
              <a:t>画面的整体效果性</a:t>
            </a:r>
          </a:p>
          <a:p>
            <a:pPr eaLnBrk="1" hangingPunct="1"/>
            <a:r>
              <a:rPr lang="zh-CN" altLang="en-US" smtClean="0"/>
              <a:t>画面的时空限制性</a:t>
            </a:r>
          </a:p>
          <a:p>
            <a:pPr eaLnBrk="1" hangingPunct="1"/>
            <a:r>
              <a:rPr lang="zh-CN" altLang="en-US" smtClean="0"/>
              <a:t>画面的多视点、多角度</a:t>
            </a:r>
          </a:p>
          <a:p>
            <a:pPr eaLnBrk="1" hangingPunct="1"/>
            <a:r>
              <a:rPr lang="zh-CN" altLang="en-US" smtClean="0"/>
              <a:t>画面处理的现场性</a:t>
            </a:r>
          </a:p>
          <a:p>
            <a:pPr eaLnBrk="1" hangingPunct="1"/>
            <a:r>
              <a:rPr lang="zh-CN" altLang="en-US" smtClean="0"/>
              <a:t>画面的幅式比例固定性（后有示例）</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zh-CN" smtClean="0"/>
              <a:t> </a:t>
            </a:r>
          </a:p>
        </p:txBody>
      </p:sp>
      <p:pic>
        <p:nvPicPr>
          <p:cNvPr id="40963" name="Picture 4"/>
          <p:cNvPicPr>
            <a:picLocks noGrp="1" noChangeAspect="1" noChangeArrowheads="1"/>
          </p:cNvPicPr>
          <p:nvPr>
            <p:ph sz="quarter" idx="1"/>
          </p:nvPr>
        </p:nvPicPr>
        <p:blipFill>
          <a:blip r:embed="rId2"/>
          <a:srcRect/>
          <a:stretch>
            <a:fillRect/>
          </a:stretch>
        </p:blipFill>
        <p:spPr>
          <a:xfrm>
            <a:off x="611188" y="836613"/>
            <a:ext cx="3411537" cy="2438400"/>
          </a:xfrm>
          <a:noFill/>
        </p:spPr>
      </p:pic>
      <p:pic>
        <p:nvPicPr>
          <p:cNvPr id="40964" name="Picture 5"/>
          <p:cNvPicPr>
            <a:picLocks noChangeAspect="1" noChangeArrowheads="1"/>
          </p:cNvPicPr>
          <p:nvPr/>
        </p:nvPicPr>
        <p:blipFill>
          <a:blip r:embed="rId3"/>
          <a:srcRect/>
          <a:stretch>
            <a:fillRect/>
          </a:stretch>
        </p:blipFill>
        <p:spPr bwMode="auto">
          <a:xfrm>
            <a:off x="4572000" y="908050"/>
            <a:ext cx="4000500" cy="2232025"/>
          </a:xfrm>
          <a:prstGeom prst="rect">
            <a:avLst/>
          </a:prstGeom>
          <a:noFill/>
          <a:ln w="9525">
            <a:noFill/>
            <a:miter lim="800000"/>
            <a:headEnd/>
            <a:tailEnd/>
          </a:ln>
          <a:effectLst/>
        </p:spPr>
      </p:pic>
      <p:pic>
        <p:nvPicPr>
          <p:cNvPr id="40965" name="Picture 6"/>
          <p:cNvPicPr>
            <a:picLocks noChangeAspect="1" noChangeArrowheads="1"/>
          </p:cNvPicPr>
          <p:nvPr/>
        </p:nvPicPr>
        <p:blipFill>
          <a:blip r:embed="rId4"/>
          <a:srcRect/>
          <a:stretch>
            <a:fillRect/>
          </a:stretch>
        </p:blipFill>
        <p:spPr bwMode="auto">
          <a:xfrm>
            <a:off x="755650" y="3500438"/>
            <a:ext cx="3167063" cy="2447925"/>
          </a:xfrm>
          <a:prstGeom prst="rect">
            <a:avLst/>
          </a:prstGeom>
          <a:noFill/>
          <a:ln w="9525">
            <a:noFill/>
            <a:miter lim="800000"/>
            <a:headEnd/>
            <a:tailEnd/>
          </a:ln>
          <a:effectLst/>
        </p:spPr>
      </p:pic>
      <p:pic>
        <p:nvPicPr>
          <p:cNvPr id="40966" name="Picture 7"/>
          <p:cNvPicPr>
            <a:picLocks noChangeAspect="1" noChangeArrowheads="1"/>
          </p:cNvPicPr>
          <p:nvPr/>
        </p:nvPicPr>
        <p:blipFill>
          <a:blip r:embed="rId5"/>
          <a:srcRect/>
          <a:stretch>
            <a:fillRect/>
          </a:stretch>
        </p:blipFill>
        <p:spPr bwMode="auto">
          <a:xfrm>
            <a:off x="4643438" y="3644900"/>
            <a:ext cx="3960812" cy="2447925"/>
          </a:xfrm>
          <a:prstGeom prst="rect">
            <a:avLst/>
          </a:prstGeom>
          <a:noFill/>
          <a:ln w="9525">
            <a:noFill/>
            <a:miter lim="800000"/>
            <a:headEnd/>
            <a:tailEnd/>
          </a:ln>
          <a:effectLst/>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tLang="zh-CN" smtClean="0"/>
              <a:t> </a:t>
            </a:r>
          </a:p>
        </p:txBody>
      </p:sp>
      <p:pic>
        <p:nvPicPr>
          <p:cNvPr id="41987" name="Picture 4"/>
          <p:cNvPicPr>
            <a:picLocks noGrp="1" noChangeAspect="1" noChangeArrowheads="1"/>
          </p:cNvPicPr>
          <p:nvPr>
            <p:ph sz="quarter" idx="1"/>
          </p:nvPr>
        </p:nvPicPr>
        <p:blipFill>
          <a:blip r:embed="rId2"/>
          <a:srcRect/>
          <a:stretch>
            <a:fillRect/>
          </a:stretch>
        </p:blipFill>
        <p:spPr>
          <a:xfrm>
            <a:off x="1116013" y="908050"/>
            <a:ext cx="6769100" cy="5129213"/>
          </a:xfrm>
          <a:noFill/>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zh-CN" altLang="en-US" smtClean="0"/>
              <a:t>二、课程目标</a:t>
            </a:r>
          </a:p>
        </p:txBody>
      </p:sp>
      <p:sp>
        <p:nvSpPr>
          <p:cNvPr id="5123" name="Rectangle 3"/>
          <p:cNvSpPr>
            <a:spLocks noGrp="1" noChangeArrowheads="1"/>
          </p:cNvSpPr>
          <p:nvPr>
            <p:ph sz="quarter" idx="1"/>
          </p:nvPr>
        </p:nvSpPr>
        <p:spPr>
          <a:xfrm>
            <a:off x="457200" y="1341438"/>
            <a:ext cx="7643813" cy="4784725"/>
          </a:xfrm>
        </p:spPr>
        <p:txBody>
          <a:bodyPr/>
          <a:lstStyle/>
          <a:p>
            <a:pPr eaLnBrk="1" hangingPunct="1"/>
            <a:r>
              <a:rPr lang="zh-CN" altLang="en-US" smtClean="0"/>
              <a:t>掌握影视艺术创作中声画系统的基本概念和重要规律；</a:t>
            </a:r>
          </a:p>
          <a:p>
            <a:pPr eaLnBrk="1" hangingPunct="1"/>
            <a:r>
              <a:rPr lang="zh-CN" altLang="en-US" smtClean="0"/>
              <a:t>建立起影视编导专业学习的脉络和结构，了解各门专业课程间的内在联系；</a:t>
            </a:r>
          </a:p>
          <a:p>
            <a:pPr eaLnBrk="1" hangingPunct="1"/>
            <a:r>
              <a:rPr lang="zh-CN" altLang="en-US" smtClean="0"/>
              <a:t>建立起视听思维即影像化思维，能运用视听语言方式进行表达。</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zh-CN" altLang="en-US" smtClean="0"/>
              <a:t>五、风格演变</a:t>
            </a:r>
          </a:p>
        </p:txBody>
      </p:sp>
      <p:sp>
        <p:nvSpPr>
          <p:cNvPr id="43011" name="Rectangle 3"/>
          <p:cNvSpPr>
            <a:spLocks noGrp="1" noChangeArrowheads="1"/>
          </p:cNvSpPr>
          <p:nvPr>
            <p:ph sz="quarter" idx="1"/>
          </p:nvPr>
        </p:nvSpPr>
        <p:spPr/>
        <p:txBody>
          <a:bodyPr/>
          <a:lstStyle/>
          <a:p>
            <a:pPr eaLnBrk="1" hangingPunct="1"/>
            <a:r>
              <a:rPr lang="zh-CN" altLang="en-US" smtClean="0"/>
              <a:t>纪实构图风格  卢米埃尔兄弟</a:t>
            </a:r>
          </a:p>
          <a:p>
            <a:pPr eaLnBrk="1" hangingPunct="1"/>
            <a:r>
              <a:rPr lang="zh-CN" altLang="en-US" smtClean="0"/>
              <a:t>戏剧构图风格  梅里埃</a:t>
            </a:r>
          </a:p>
          <a:p>
            <a:pPr eaLnBrk="1" hangingPunct="1"/>
            <a:r>
              <a:rPr lang="zh-CN" altLang="en-US" smtClean="0"/>
              <a:t>综合构图风格  格里菲斯</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fontScale="90000"/>
          </a:bodyPr>
          <a:lstStyle/>
          <a:p>
            <a:pPr eaLnBrk="1" hangingPunct="1"/>
            <a:r>
              <a:rPr lang="en-US" altLang="zh-CN" smtClean="0"/>
              <a:t/>
            </a:r>
            <a:br>
              <a:rPr lang="en-US" altLang="zh-CN" smtClean="0"/>
            </a:br>
            <a:r>
              <a:rPr lang="zh-CN" altLang="en-US" smtClean="0"/>
              <a:t>六、画面构图的基本形式</a:t>
            </a:r>
            <a:br>
              <a:rPr lang="zh-CN" altLang="en-US" smtClean="0"/>
            </a:br>
            <a:endParaRPr lang="zh-CN" altLang="en-US" smtClean="0"/>
          </a:p>
        </p:txBody>
      </p:sp>
      <p:sp>
        <p:nvSpPr>
          <p:cNvPr id="44035" name="Rectangle 3"/>
          <p:cNvSpPr>
            <a:spLocks noGrp="1" noChangeArrowheads="1"/>
          </p:cNvSpPr>
          <p:nvPr>
            <p:ph sz="quarter" idx="1"/>
          </p:nvPr>
        </p:nvSpPr>
        <p:spPr/>
        <p:txBody>
          <a:bodyPr/>
          <a:lstStyle/>
          <a:p>
            <a:pPr eaLnBrk="1" hangingPunct="1"/>
            <a:r>
              <a:rPr lang="zh-CN" altLang="en-US" smtClean="0"/>
              <a:t>几何中心</a:t>
            </a:r>
          </a:p>
          <a:p>
            <a:pPr eaLnBrk="1" hangingPunct="1"/>
            <a:endParaRPr lang="en-US" altLang="zh-CN" smtClean="0"/>
          </a:p>
        </p:txBody>
      </p:sp>
      <p:grpSp>
        <p:nvGrpSpPr>
          <p:cNvPr id="2" name="Group 19"/>
          <p:cNvGrpSpPr>
            <a:grpSpLocks/>
          </p:cNvGrpSpPr>
          <p:nvPr/>
        </p:nvGrpSpPr>
        <p:grpSpPr bwMode="auto">
          <a:xfrm>
            <a:off x="900113" y="2420938"/>
            <a:ext cx="3240087" cy="2087562"/>
            <a:chOff x="567" y="1525"/>
            <a:chExt cx="2041" cy="1315"/>
          </a:xfrm>
        </p:grpSpPr>
        <p:sp>
          <p:nvSpPr>
            <p:cNvPr id="44042" name="Rectangle 4"/>
            <p:cNvSpPr>
              <a:spLocks noChangeArrowheads="1"/>
            </p:cNvSpPr>
            <p:nvPr/>
          </p:nvSpPr>
          <p:spPr bwMode="auto">
            <a:xfrm>
              <a:off x="567" y="1525"/>
              <a:ext cx="2041" cy="1315"/>
            </a:xfrm>
            <a:prstGeom prst="rect">
              <a:avLst/>
            </a:prstGeom>
            <a:solidFill>
              <a:schemeClr val="accent1"/>
            </a:solidFill>
            <a:ln w="9525">
              <a:solidFill>
                <a:schemeClr val="tx1"/>
              </a:solidFill>
              <a:miter lim="800000"/>
              <a:headEnd/>
              <a:tailEnd/>
            </a:ln>
            <a:effectLst/>
          </p:spPr>
          <p:txBody>
            <a:bodyPr wrap="none" anchor="ctr"/>
            <a:lstStyle/>
            <a:p>
              <a:endParaRPr lang="zh-CN" altLang="en-US"/>
            </a:p>
          </p:txBody>
        </p:sp>
        <p:cxnSp>
          <p:nvCxnSpPr>
            <p:cNvPr id="44043" name="AutoShape 8"/>
            <p:cNvCxnSpPr>
              <a:cxnSpLocks noChangeShapeType="1"/>
              <a:stCxn id="44042" idx="0"/>
              <a:endCxn id="44042" idx="2"/>
            </p:cNvCxnSpPr>
            <p:nvPr/>
          </p:nvCxnSpPr>
          <p:spPr bwMode="auto">
            <a:xfrm>
              <a:off x="1588" y="1525"/>
              <a:ext cx="0" cy="1315"/>
            </a:xfrm>
            <a:prstGeom prst="straightConnector1">
              <a:avLst/>
            </a:prstGeom>
            <a:noFill/>
            <a:ln w="9525">
              <a:solidFill>
                <a:schemeClr val="tx1"/>
              </a:solidFill>
              <a:round/>
              <a:headEnd/>
              <a:tailEnd/>
            </a:ln>
            <a:effectLst/>
          </p:spPr>
        </p:cxnSp>
        <p:cxnSp>
          <p:nvCxnSpPr>
            <p:cNvPr id="44044" name="AutoShape 9"/>
            <p:cNvCxnSpPr>
              <a:cxnSpLocks noChangeShapeType="1"/>
              <a:stCxn id="44042" idx="1"/>
              <a:endCxn id="44042" idx="3"/>
            </p:cNvCxnSpPr>
            <p:nvPr/>
          </p:nvCxnSpPr>
          <p:spPr bwMode="auto">
            <a:xfrm>
              <a:off x="567" y="2183"/>
              <a:ext cx="2041" cy="0"/>
            </a:xfrm>
            <a:prstGeom prst="straightConnector1">
              <a:avLst/>
            </a:prstGeom>
            <a:noFill/>
            <a:ln w="9525">
              <a:solidFill>
                <a:schemeClr val="tx1"/>
              </a:solidFill>
              <a:round/>
              <a:headEnd/>
              <a:tailEnd/>
            </a:ln>
            <a:effectLst/>
          </p:spPr>
        </p:cxnSp>
        <p:sp>
          <p:nvSpPr>
            <p:cNvPr id="44045" name="Oval 10"/>
            <p:cNvSpPr>
              <a:spLocks noChangeArrowheads="1"/>
            </p:cNvSpPr>
            <p:nvPr/>
          </p:nvSpPr>
          <p:spPr bwMode="auto">
            <a:xfrm>
              <a:off x="1519" y="2115"/>
              <a:ext cx="136" cy="136"/>
            </a:xfrm>
            <a:prstGeom prst="ellipse">
              <a:avLst/>
            </a:prstGeom>
            <a:solidFill>
              <a:schemeClr val="accent1"/>
            </a:solidFill>
            <a:ln w="9525">
              <a:solidFill>
                <a:schemeClr val="tx1"/>
              </a:solidFill>
              <a:round/>
              <a:headEnd/>
              <a:tailEnd/>
            </a:ln>
            <a:effectLst/>
          </p:spPr>
          <p:txBody>
            <a:bodyPr wrap="none" anchor="ctr"/>
            <a:lstStyle/>
            <a:p>
              <a:endParaRPr lang="zh-CN" altLang="en-US"/>
            </a:p>
          </p:txBody>
        </p:sp>
      </p:grpSp>
      <p:grpSp>
        <p:nvGrpSpPr>
          <p:cNvPr id="3" name="Group 20"/>
          <p:cNvGrpSpPr>
            <a:grpSpLocks/>
          </p:cNvGrpSpPr>
          <p:nvPr/>
        </p:nvGrpSpPr>
        <p:grpSpPr bwMode="auto">
          <a:xfrm>
            <a:off x="5076825" y="2420938"/>
            <a:ext cx="3240088" cy="2089150"/>
            <a:chOff x="3107" y="1525"/>
            <a:chExt cx="2132" cy="1316"/>
          </a:xfrm>
        </p:grpSpPr>
        <p:sp>
          <p:nvSpPr>
            <p:cNvPr id="44038" name="Rectangle 11"/>
            <p:cNvSpPr>
              <a:spLocks noChangeArrowheads="1"/>
            </p:cNvSpPr>
            <p:nvPr/>
          </p:nvSpPr>
          <p:spPr bwMode="auto">
            <a:xfrm>
              <a:off x="3107" y="1525"/>
              <a:ext cx="2087" cy="1316"/>
            </a:xfrm>
            <a:prstGeom prst="rect">
              <a:avLst/>
            </a:prstGeom>
            <a:solidFill>
              <a:schemeClr val="accent1"/>
            </a:solidFill>
            <a:ln w="9525">
              <a:solidFill>
                <a:schemeClr val="tx1"/>
              </a:solidFill>
              <a:miter lim="800000"/>
              <a:headEnd/>
              <a:tailEnd/>
            </a:ln>
            <a:effectLst/>
          </p:spPr>
          <p:txBody>
            <a:bodyPr wrap="none" anchor="ctr"/>
            <a:lstStyle/>
            <a:p>
              <a:endParaRPr lang="zh-CN" altLang="en-US"/>
            </a:p>
          </p:txBody>
        </p:sp>
        <p:sp>
          <p:nvSpPr>
            <p:cNvPr id="44039" name="Line 15"/>
            <p:cNvSpPr>
              <a:spLocks noChangeShapeType="1"/>
            </p:cNvSpPr>
            <p:nvPr/>
          </p:nvSpPr>
          <p:spPr bwMode="auto">
            <a:xfrm>
              <a:off x="3107" y="1525"/>
              <a:ext cx="2132" cy="1316"/>
            </a:xfrm>
            <a:prstGeom prst="line">
              <a:avLst/>
            </a:prstGeom>
            <a:noFill/>
            <a:ln w="9525">
              <a:solidFill>
                <a:schemeClr val="tx1"/>
              </a:solidFill>
              <a:round/>
              <a:headEnd/>
              <a:tailEnd/>
            </a:ln>
            <a:effectLst/>
          </p:spPr>
          <p:txBody>
            <a:bodyPr/>
            <a:lstStyle/>
            <a:p>
              <a:endParaRPr lang="zh-CN" altLang="en-US"/>
            </a:p>
          </p:txBody>
        </p:sp>
        <p:sp>
          <p:nvSpPr>
            <p:cNvPr id="44040" name="Line 16"/>
            <p:cNvSpPr>
              <a:spLocks noChangeShapeType="1"/>
            </p:cNvSpPr>
            <p:nvPr/>
          </p:nvSpPr>
          <p:spPr bwMode="auto">
            <a:xfrm flipV="1">
              <a:off x="3107" y="1525"/>
              <a:ext cx="2087" cy="1316"/>
            </a:xfrm>
            <a:prstGeom prst="line">
              <a:avLst/>
            </a:prstGeom>
            <a:noFill/>
            <a:ln w="9525">
              <a:solidFill>
                <a:schemeClr val="tx1"/>
              </a:solidFill>
              <a:round/>
              <a:headEnd/>
              <a:tailEnd/>
            </a:ln>
            <a:effectLst/>
          </p:spPr>
          <p:txBody>
            <a:bodyPr/>
            <a:lstStyle/>
            <a:p>
              <a:endParaRPr lang="zh-CN" altLang="en-US"/>
            </a:p>
          </p:txBody>
        </p:sp>
        <p:sp>
          <p:nvSpPr>
            <p:cNvPr id="44041" name="Oval 17"/>
            <p:cNvSpPr>
              <a:spLocks noChangeArrowheads="1"/>
            </p:cNvSpPr>
            <p:nvPr/>
          </p:nvSpPr>
          <p:spPr bwMode="auto">
            <a:xfrm>
              <a:off x="4105" y="2115"/>
              <a:ext cx="136" cy="136"/>
            </a:xfrm>
            <a:prstGeom prst="ellipse">
              <a:avLst/>
            </a:prstGeom>
            <a:solidFill>
              <a:schemeClr val="accent1"/>
            </a:solidFill>
            <a:ln w="9525">
              <a:solidFill>
                <a:schemeClr val="tx1"/>
              </a:solidFill>
              <a:round/>
              <a:headEnd/>
              <a:tailEnd/>
            </a:ln>
            <a:effectLst/>
          </p:spPr>
          <p:txBody>
            <a:bodyPr wrap="none" anchor="ctr"/>
            <a:lstStyle/>
            <a:p>
              <a:endParaRPr lang="zh-CN" altLang="en-US"/>
            </a:p>
          </p:txBody>
        </p:sp>
      </p:gr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zh-CN" smtClean="0"/>
              <a:t> </a:t>
            </a:r>
          </a:p>
        </p:txBody>
      </p:sp>
      <p:sp>
        <p:nvSpPr>
          <p:cNvPr id="45059" name="Rectangle 3"/>
          <p:cNvSpPr>
            <a:spLocks noGrp="1" noChangeArrowheads="1"/>
          </p:cNvSpPr>
          <p:nvPr>
            <p:ph sz="quarter" idx="1"/>
          </p:nvPr>
        </p:nvSpPr>
        <p:spPr>
          <a:xfrm>
            <a:off x="457200" y="908050"/>
            <a:ext cx="8229600" cy="5218113"/>
          </a:xfrm>
        </p:spPr>
        <p:txBody>
          <a:bodyPr/>
          <a:lstStyle/>
          <a:p>
            <a:pPr eaLnBrk="1" hangingPunct="1"/>
            <a:r>
              <a:rPr lang="zh-CN" altLang="en-US" smtClean="0"/>
              <a:t>视觉中心</a:t>
            </a:r>
          </a:p>
          <a:p>
            <a:pPr eaLnBrk="1" hangingPunct="1"/>
            <a:endParaRPr lang="zh-CN" altLang="en-US" smtClean="0"/>
          </a:p>
          <a:p>
            <a:pPr eaLnBrk="1" hangingPunct="1"/>
            <a:endParaRPr lang="en-US" altLang="zh-CN" smtClean="0"/>
          </a:p>
        </p:txBody>
      </p:sp>
      <p:sp>
        <p:nvSpPr>
          <p:cNvPr id="45060" name="Rectangle 5"/>
          <p:cNvSpPr>
            <a:spLocks noChangeArrowheads="1"/>
          </p:cNvSpPr>
          <p:nvPr/>
        </p:nvSpPr>
        <p:spPr bwMode="auto">
          <a:xfrm>
            <a:off x="971550" y="2420938"/>
            <a:ext cx="3240088" cy="2087562"/>
          </a:xfrm>
          <a:prstGeom prst="rect">
            <a:avLst/>
          </a:prstGeom>
          <a:solidFill>
            <a:schemeClr val="accent1"/>
          </a:solidFill>
          <a:ln w="9525">
            <a:solidFill>
              <a:schemeClr val="tx1"/>
            </a:solidFill>
            <a:miter lim="800000"/>
            <a:headEnd/>
            <a:tailEnd/>
          </a:ln>
          <a:effectLst/>
        </p:spPr>
        <p:txBody>
          <a:bodyPr wrap="none" anchor="ctr"/>
          <a:lstStyle/>
          <a:p>
            <a:endParaRPr lang="zh-CN" altLang="en-US"/>
          </a:p>
        </p:txBody>
      </p:sp>
      <p:sp>
        <p:nvSpPr>
          <p:cNvPr id="45061" name="Rectangle 10"/>
          <p:cNvSpPr>
            <a:spLocks noChangeArrowheads="1"/>
          </p:cNvSpPr>
          <p:nvPr/>
        </p:nvSpPr>
        <p:spPr bwMode="auto">
          <a:xfrm>
            <a:off x="5003800" y="2420938"/>
            <a:ext cx="3240088" cy="2087562"/>
          </a:xfrm>
          <a:prstGeom prst="rect">
            <a:avLst/>
          </a:prstGeom>
          <a:solidFill>
            <a:schemeClr val="accent1"/>
          </a:solidFill>
          <a:ln w="9525">
            <a:solidFill>
              <a:schemeClr val="tx1"/>
            </a:solidFill>
            <a:miter lim="800000"/>
            <a:headEnd/>
            <a:tailEnd/>
          </a:ln>
          <a:effectLst/>
        </p:spPr>
        <p:txBody>
          <a:bodyPr wrap="none" anchor="ctr"/>
          <a:lstStyle/>
          <a:p>
            <a:endParaRPr lang="zh-CN" altLang="en-US"/>
          </a:p>
        </p:txBody>
      </p:sp>
      <p:sp>
        <p:nvSpPr>
          <p:cNvPr id="45062" name="Line 14"/>
          <p:cNvSpPr>
            <a:spLocks noChangeShapeType="1"/>
          </p:cNvSpPr>
          <p:nvPr/>
        </p:nvSpPr>
        <p:spPr bwMode="auto">
          <a:xfrm>
            <a:off x="1692275" y="2420938"/>
            <a:ext cx="0" cy="2087562"/>
          </a:xfrm>
          <a:prstGeom prst="line">
            <a:avLst/>
          </a:prstGeom>
          <a:noFill/>
          <a:ln w="9525">
            <a:solidFill>
              <a:schemeClr val="tx1"/>
            </a:solidFill>
            <a:round/>
            <a:headEnd/>
            <a:tailEnd/>
          </a:ln>
          <a:effectLst/>
        </p:spPr>
        <p:txBody>
          <a:bodyPr/>
          <a:lstStyle/>
          <a:p>
            <a:endParaRPr lang="zh-CN" altLang="en-US"/>
          </a:p>
        </p:txBody>
      </p:sp>
      <p:sp>
        <p:nvSpPr>
          <p:cNvPr id="45063" name="Line 15"/>
          <p:cNvSpPr>
            <a:spLocks noChangeShapeType="1"/>
          </p:cNvSpPr>
          <p:nvPr/>
        </p:nvSpPr>
        <p:spPr bwMode="auto">
          <a:xfrm flipH="1">
            <a:off x="3419475" y="2420938"/>
            <a:ext cx="0" cy="2160587"/>
          </a:xfrm>
          <a:prstGeom prst="line">
            <a:avLst/>
          </a:prstGeom>
          <a:noFill/>
          <a:ln w="9525">
            <a:solidFill>
              <a:schemeClr val="tx1"/>
            </a:solidFill>
            <a:round/>
            <a:headEnd/>
            <a:tailEnd/>
          </a:ln>
          <a:effectLst/>
        </p:spPr>
        <p:txBody>
          <a:bodyPr/>
          <a:lstStyle/>
          <a:p>
            <a:endParaRPr lang="zh-CN" altLang="en-US"/>
          </a:p>
        </p:txBody>
      </p:sp>
      <p:sp>
        <p:nvSpPr>
          <p:cNvPr id="45064" name="Line 16"/>
          <p:cNvSpPr>
            <a:spLocks noChangeShapeType="1"/>
          </p:cNvSpPr>
          <p:nvPr/>
        </p:nvSpPr>
        <p:spPr bwMode="auto">
          <a:xfrm flipV="1">
            <a:off x="971550" y="2924175"/>
            <a:ext cx="3240088" cy="0"/>
          </a:xfrm>
          <a:prstGeom prst="line">
            <a:avLst/>
          </a:prstGeom>
          <a:noFill/>
          <a:ln w="9525">
            <a:solidFill>
              <a:schemeClr val="tx1"/>
            </a:solidFill>
            <a:round/>
            <a:headEnd/>
            <a:tailEnd/>
          </a:ln>
          <a:effectLst/>
        </p:spPr>
        <p:txBody>
          <a:bodyPr/>
          <a:lstStyle/>
          <a:p>
            <a:endParaRPr lang="zh-CN" altLang="en-US"/>
          </a:p>
        </p:txBody>
      </p:sp>
      <p:sp>
        <p:nvSpPr>
          <p:cNvPr id="45065" name="Line 17"/>
          <p:cNvSpPr>
            <a:spLocks noChangeShapeType="1"/>
          </p:cNvSpPr>
          <p:nvPr/>
        </p:nvSpPr>
        <p:spPr bwMode="auto">
          <a:xfrm flipV="1">
            <a:off x="971550" y="3933825"/>
            <a:ext cx="3240088" cy="0"/>
          </a:xfrm>
          <a:prstGeom prst="line">
            <a:avLst/>
          </a:prstGeom>
          <a:noFill/>
          <a:ln w="9525">
            <a:solidFill>
              <a:schemeClr val="tx1"/>
            </a:solidFill>
            <a:round/>
            <a:headEnd/>
            <a:tailEnd/>
          </a:ln>
          <a:effectLst/>
        </p:spPr>
        <p:txBody>
          <a:bodyPr/>
          <a:lstStyle/>
          <a:p>
            <a:endParaRPr lang="zh-CN" altLang="en-US"/>
          </a:p>
        </p:txBody>
      </p:sp>
      <p:sp>
        <p:nvSpPr>
          <p:cNvPr id="45066" name="Line 19"/>
          <p:cNvSpPr>
            <a:spLocks noChangeShapeType="1"/>
          </p:cNvSpPr>
          <p:nvPr/>
        </p:nvSpPr>
        <p:spPr bwMode="auto">
          <a:xfrm flipH="1">
            <a:off x="6084888" y="2349500"/>
            <a:ext cx="0" cy="2159000"/>
          </a:xfrm>
          <a:prstGeom prst="line">
            <a:avLst/>
          </a:prstGeom>
          <a:noFill/>
          <a:ln w="9525">
            <a:solidFill>
              <a:schemeClr val="tx1"/>
            </a:solidFill>
            <a:round/>
            <a:headEnd/>
            <a:tailEnd/>
          </a:ln>
          <a:effectLst/>
        </p:spPr>
        <p:txBody>
          <a:bodyPr/>
          <a:lstStyle/>
          <a:p>
            <a:endParaRPr lang="zh-CN" altLang="en-US"/>
          </a:p>
        </p:txBody>
      </p:sp>
      <p:sp>
        <p:nvSpPr>
          <p:cNvPr id="45067" name="Line 20"/>
          <p:cNvSpPr>
            <a:spLocks noChangeShapeType="1"/>
          </p:cNvSpPr>
          <p:nvPr/>
        </p:nvSpPr>
        <p:spPr bwMode="auto">
          <a:xfrm>
            <a:off x="7235825" y="2349500"/>
            <a:ext cx="0" cy="2159000"/>
          </a:xfrm>
          <a:prstGeom prst="line">
            <a:avLst/>
          </a:prstGeom>
          <a:noFill/>
          <a:ln w="9525">
            <a:solidFill>
              <a:schemeClr val="tx1"/>
            </a:solidFill>
            <a:round/>
            <a:headEnd/>
            <a:tailEnd/>
          </a:ln>
          <a:effectLst/>
        </p:spPr>
        <p:txBody>
          <a:bodyPr/>
          <a:lstStyle/>
          <a:p>
            <a:endParaRPr lang="zh-CN" altLang="en-US"/>
          </a:p>
        </p:txBody>
      </p:sp>
      <p:sp>
        <p:nvSpPr>
          <p:cNvPr id="45068" name="Line 21"/>
          <p:cNvSpPr>
            <a:spLocks noChangeShapeType="1"/>
          </p:cNvSpPr>
          <p:nvPr/>
        </p:nvSpPr>
        <p:spPr bwMode="auto">
          <a:xfrm>
            <a:off x="5003800" y="3141663"/>
            <a:ext cx="3240088" cy="0"/>
          </a:xfrm>
          <a:prstGeom prst="line">
            <a:avLst/>
          </a:prstGeom>
          <a:noFill/>
          <a:ln w="9525">
            <a:solidFill>
              <a:schemeClr val="tx1"/>
            </a:solidFill>
            <a:round/>
            <a:headEnd/>
            <a:tailEnd/>
          </a:ln>
          <a:effectLst/>
        </p:spPr>
        <p:txBody>
          <a:bodyPr/>
          <a:lstStyle/>
          <a:p>
            <a:endParaRPr lang="zh-CN" altLang="en-US"/>
          </a:p>
        </p:txBody>
      </p:sp>
      <p:sp>
        <p:nvSpPr>
          <p:cNvPr id="45069" name="Line 22"/>
          <p:cNvSpPr>
            <a:spLocks noChangeShapeType="1"/>
          </p:cNvSpPr>
          <p:nvPr/>
        </p:nvSpPr>
        <p:spPr bwMode="auto">
          <a:xfrm>
            <a:off x="5003800" y="3860800"/>
            <a:ext cx="3240088" cy="0"/>
          </a:xfrm>
          <a:prstGeom prst="line">
            <a:avLst/>
          </a:prstGeom>
          <a:noFill/>
          <a:ln w="9525">
            <a:solidFill>
              <a:schemeClr val="tx1"/>
            </a:solidFill>
            <a:round/>
            <a:headEnd/>
            <a:tailEnd/>
          </a:ln>
          <a:effectLst/>
        </p:spPr>
        <p:txBody>
          <a:bodyPr/>
          <a:lstStyle/>
          <a:p>
            <a:endParaRPr lang="zh-CN" altLang="en-US"/>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fontScale="90000"/>
          </a:bodyPr>
          <a:lstStyle/>
          <a:p>
            <a:pPr eaLnBrk="1" hangingPunct="1"/>
            <a:r>
              <a:rPr lang="en-US" altLang="zh-CN" sz="2800" smtClean="0"/>
              <a:t/>
            </a:r>
            <a:br>
              <a:rPr lang="en-US" altLang="zh-CN" sz="2800" smtClean="0"/>
            </a:br>
            <a:r>
              <a:rPr lang="zh-CN" altLang="en-US" sz="2800" smtClean="0"/>
              <a:t>七、构图规则</a:t>
            </a:r>
            <a:br>
              <a:rPr lang="zh-CN" altLang="en-US" sz="2800" smtClean="0"/>
            </a:br>
            <a:endParaRPr lang="zh-CN" altLang="en-US" sz="2800" smtClean="0"/>
          </a:p>
        </p:txBody>
      </p:sp>
      <p:sp>
        <p:nvSpPr>
          <p:cNvPr id="46083" name="Rectangle 3"/>
          <p:cNvSpPr>
            <a:spLocks noGrp="1" noChangeArrowheads="1"/>
          </p:cNvSpPr>
          <p:nvPr>
            <p:ph sz="quarter" idx="1"/>
          </p:nvPr>
        </p:nvSpPr>
        <p:spPr>
          <a:xfrm>
            <a:off x="457200" y="1600200"/>
            <a:ext cx="5627688" cy="4525963"/>
          </a:xfrm>
        </p:spPr>
        <p:txBody>
          <a:bodyPr>
            <a:normAutofit/>
          </a:bodyPr>
          <a:lstStyle/>
          <a:p>
            <a:pPr eaLnBrk="1" hangingPunct="1"/>
            <a:r>
              <a:rPr lang="zh-CN" altLang="en-US" smtClean="0"/>
              <a:t>从被摄主体身上以及其存在的空间中找出线条、色调、形体、光影、质感、透视、视点、幅式，并按视觉美感的方式加以组合，以吸引观众的视觉注意，形成视觉中心。</a:t>
            </a:r>
          </a:p>
          <a:p>
            <a:pPr eaLnBrk="1" hangingPunct="1"/>
            <a:r>
              <a:rPr lang="zh-CN" altLang="en-US" smtClean="0"/>
              <a:t>规则：对比、均衡、对称、集中。</a:t>
            </a:r>
          </a:p>
          <a:p>
            <a:pPr eaLnBrk="1" hangingPunct="1"/>
            <a:endParaRPr lang="en-US" altLang="zh-CN" smtClean="0"/>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zh-CN" altLang="en-US" smtClean="0"/>
              <a:t>第四节   色彩色调</a:t>
            </a:r>
          </a:p>
        </p:txBody>
      </p:sp>
      <p:sp>
        <p:nvSpPr>
          <p:cNvPr id="47107" name="Rectangle 3"/>
          <p:cNvSpPr>
            <a:spLocks noGrp="1" noChangeArrowheads="1"/>
          </p:cNvSpPr>
          <p:nvPr>
            <p:ph sz="quarter" idx="1"/>
          </p:nvPr>
        </p:nvSpPr>
        <p:spPr/>
        <p:txBody>
          <a:bodyPr/>
          <a:lstStyle/>
          <a:p>
            <a:pPr eaLnBrk="1" hangingPunct="1"/>
            <a:r>
              <a:rPr lang="zh-CN" altLang="en-US" smtClean="0"/>
              <a:t>色彩的物理原理和基本常识</a:t>
            </a:r>
          </a:p>
          <a:p>
            <a:pPr eaLnBrk="1" hangingPunct="1"/>
            <a:r>
              <a:rPr lang="zh-CN" altLang="en-US" smtClean="0"/>
              <a:t>色彩的情绪性</a:t>
            </a:r>
          </a:p>
          <a:p>
            <a:pPr eaLnBrk="1" hangingPunct="1"/>
            <a:r>
              <a:rPr lang="zh-CN" altLang="en-US" smtClean="0"/>
              <a:t>色彩的特殊原理</a:t>
            </a:r>
          </a:p>
          <a:p>
            <a:pPr eaLnBrk="1" hangingPunct="1"/>
            <a:r>
              <a:rPr lang="zh-CN" altLang="en-US" smtClean="0"/>
              <a:t>色调</a:t>
            </a:r>
          </a:p>
          <a:p>
            <a:pPr eaLnBrk="1" hangingPunct="1"/>
            <a:r>
              <a:rPr lang="zh-CN" altLang="en-US" smtClean="0"/>
              <a:t>色彩</a:t>
            </a:r>
            <a:r>
              <a:rPr lang="en-US" altLang="zh-CN" smtClean="0"/>
              <a:t>/</a:t>
            </a:r>
            <a:r>
              <a:rPr lang="zh-CN" altLang="en-US" smtClean="0"/>
              <a:t>色调手段</a:t>
            </a:r>
          </a:p>
          <a:p>
            <a:pPr eaLnBrk="1" hangingPunct="1"/>
            <a:r>
              <a:rPr lang="zh-CN" altLang="en-US" smtClean="0"/>
              <a:t>色彩的主要表现功能</a:t>
            </a:r>
          </a:p>
          <a:p>
            <a:pPr eaLnBrk="1" hangingPunct="1"/>
            <a:endParaRPr lang="en-US" altLang="zh-CN" smtClean="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zh-CN" altLang="en-US" smtClean="0"/>
              <a:t>一、色彩的物理原理和基本常识</a:t>
            </a:r>
          </a:p>
        </p:txBody>
      </p:sp>
      <p:sp>
        <p:nvSpPr>
          <p:cNvPr id="48131" name="Rectangle 3"/>
          <p:cNvSpPr>
            <a:spLocks noGrp="1" noChangeArrowheads="1"/>
          </p:cNvSpPr>
          <p:nvPr>
            <p:ph sz="quarter" idx="1"/>
          </p:nvPr>
        </p:nvSpPr>
        <p:spPr>
          <a:xfrm>
            <a:off x="457200" y="1600200"/>
            <a:ext cx="7643813" cy="4525963"/>
          </a:xfrm>
        </p:spPr>
        <p:txBody>
          <a:bodyPr/>
          <a:lstStyle/>
          <a:p>
            <a:pPr eaLnBrk="1" hangingPunct="1"/>
            <a:r>
              <a:rPr lang="zh-CN" altLang="en-US" smtClean="0"/>
              <a:t>我们看到的色彩是由光照射在物体上呈现出的颜色。</a:t>
            </a:r>
          </a:p>
          <a:p>
            <a:pPr eaLnBrk="1" hangingPunct="1"/>
            <a:endParaRPr lang="zh-CN" altLang="en-US" smtClean="0"/>
          </a:p>
          <a:p>
            <a:pPr eaLnBrk="1" hangingPunct="1"/>
            <a:r>
              <a:rPr lang="zh-CN" altLang="en-US" smtClean="0"/>
              <a:t>人们对色彩差别的一般描述会产生一定的模糊性，所有的色彩都可以用如下三种标准划分：色相（色别）、色彩纯度、色值（色彩亮度） 。</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ltLang="zh-CN" smtClean="0"/>
              <a:t> </a:t>
            </a:r>
          </a:p>
        </p:txBody>
      </p:sp>
      <p:sp>
        <p:nvSpPr>
          <p:cNvPr id="49155" name="Rectangle 3"/>
          <p:cNvSpPr>
            <a:spLocks noGrp="1" noChangeArrowheads="1"/>
          </p:cNvSpPr>
          <p:nvPr>
            <p:ph sz="quarter" idx="1"/>
          </p:nvPr>
        </p:nvSpPr>
        <p:spPr>
          <a:xfrm>
            <a:off x="457200" y="620713"/>
            <a:ext cx="8229600" cy="5505450"/>
          </a:xfrm>
        </p:spPr>
        <p:txBody>
          <a:bodyPr/>
          <a:lstStyle/>
          <a:p>
            <a:pPr eaLnBrk="1" hangingPunct="1"/>
            <a:r>
              <a:rPr lang="en-US" altLang="zh-CN" smtClean="0"/>
              <a:t>【</a:t>
            </a:r>
            <a:r>
              <a:rPr lang="zh-CN" altLang="en-US" smtClean="0"/>
              <a:t>色相</a:t>
            </a:r>
            <a:r>
              <a:rPr lang="en-US" altLang="zh-CN" smtClean="0"/>
              <a:t>】</a:t>
            </a:r>
          </a:p>
          <a:p>
            <a:pPr eaLnBrk="1" hangingPunct="1"/>
            <a:r>
              <a:rPr lang="zh-CN" altLang="en-US" smtClean="0"/>
              <a:t>也叫色别，由波长决定的不同种类的色彩。</a:t>
            </a:r>
          </a:p>
          <a:p>
            <a:pPr eaLnBrk="1" hangingPunct="1"/>
            <a:r>
              <a:rPr lang="zh-CN" altLang="en-US" smtClean="0"/>
              <a:t>色别是这一色彩区别于另一色彩的最主要的特征，也是色彩间最主要的差别。</a:t>
            </a:r>
          </a:p>
          <a:p>
            <a:pPr eaLnBrk="1" hangingPunct="1">
              <a:buFontTx/>
              <a:buNone/>
            </a:pPr>
            <a:r>
              <a:rPr lang="zh-CN" altLang="en-US" smtClean="0"/>
              <a:t>          光的三原色                                       颜料三原色</a:t>
            </a:r>
          </a:p>
        </p:txBody>
      </p:sp>
      <p:pic>
        <p:nvPicPr>
          <p:cNvPr id="49156" name="Picture 4" descr="光的三原色"/>
          <p:cNvPicPr>
            <a:picLocks noChangeAspect="1" noChangeArrowheads="1"/>
          </p:cNvPicPr>
          <p:nvPr/>
        </p:nvPicPr>
        <p:blipFill>
          <a:blip r:embed="rId2"/>
          <a:srcRect/>
          <a:stretch>
            <a:fillRect/>
          </a:stretch>
        </p:blipFill>
        <p:spPr bwMode="auto">
          <a:xfrm>
            <a:off x="1042988" y="2781300"/>
            <a:ext cx="3195637" cy="3222625"/>
          </a:xfrm>
          <a:prstGeom prst="rect">
            <a:avLst/>
          </a:prstGeom>
          <a:noFill/>
          <a:ln w="9525">
            <a:noFill/>
            <a:miter lim="800000"/>
            <a:headEnd/>
            <a:tailEnd/>
          </a:ln>
        </p:spPr>
      </p:pic>
      <p:pic>
        <p:nvPicPr>
          <p:cNvPr id="49157" name="Picture 5" descr="颜料三原色"/>
          <p:cNvPicPr>
            <a:picLocks noChangeAspect="1" noChangeArrowheads="1"/>
          </p:cNvPicPr>
          <p:nvPr/>
        </p:nvPicPr>
        <p:blipFill>
          <a:blip r:embed="rId3"/>
          <a:srcRect/>
          <a:stretch>
            <a:fillRect/>
          </a:stretch>
        </p:blipFill>
        <p:spPr bwMode="auto">
          <a:xfrm>
            <a:off x="5003800" y="2781300"/>
            <a:ext cx="3311525" cy="3116263"/>
          </a:xfrm>
          <a:prstGeom prst="rect">
            <a:avLst/>
          </a:prstGeom>
          <a:noFill/>
          <a:ln w="9525">
            <a:noFill/>
            <a:miter lim="800000"/>
            <a:headEnd/>
            <a:tailEnd/>
          </a:ln>
        </p:spPr>
      </p:pic>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tLang="zh-CN" smtClean="0"/>
              <a:t> </a:t>
            </a:r>
          </a:p>
        </p:txBody>
      </p:sp>
      <p:sp>
        <p:nvSpPr>
          <p:cNvPr id="50179" name="Rectangle 3"/>
          <p:cNvSpPr>
            <a:spLocks noGrp="1" noChangeArrowheads="1"/>
          </p:cNvSpPr>
          <p:nvPr>
            <p:ph sz="quarter" idx="1"/>
          </p:nvPr>
        </p:nvSpPr>
        <p:spPr>
          <a:xfrm>
            <a:off x="457200" y="765175"/>
            <a:ext cx="7643813" cy="5360988"/>
          </a:xfrm>
        </p:spPr>
        <p:txBody>
          <a:bodyPr>
            <a:normAutofit/>
          </a:bodyPr>
          <a:lstStyle/>
          <a:p>
            <a:pPr eaLnBrk="1" hangingPunct="1"/>
            <a:r>
              <a:rPr lang="en-US" altLang="zh-CN" smtClean="0"/>
              <a:t>【</a:t>
            </a:r>
            <a:r>
              <a:rPr lang="zh-CN" altLang="en-US" smtClean="0"/>
              <a:t>色彩纯度</a:t>
            </a:r>
            <a:r>
              <a:rPr lang="en-US" altLang="zh-CN" smtClean="0"/>
              <a:t>】</a:t>
            </a:r>
          </a:p>
          <a:p>
            <a:pPr eaLnBrk="1" hangingPunct="1"/>
            <a:r>
              <a:rPr lang="zh-CN" altLang="en-US" smtClean="0"/>
              <a:t>色彩纯度也就是通常说的饱和度，是根据色相组成的数量来划分的，是物体色彩的纯正指标和鲜艳度。</a:t>
            </a:r>
          </a:p>
          <a:p>
            <a:pPr eaLnBrk="1" hangingPunct="1"/>
            <a:endParaRPr lang="zh-CN" altLang="en-US" smtClean="0"/>
          </a:p>
          <a:p>
            <a:pPr eaLnBrk="1" hangingPunct="1"/>
            <a:r>
              <a:rPr lang="zh-CN" altLang="en-US" smtClean="0"/>
              <a:t>色彩中的黑白灰含量越多饱和度越低，色彩越不鲜艳。</a:t>
            </a:r>
          </a:p>
          <a:p>
            <a:pPr eaLnBrk="1" hangingPunct="1"/>
            <a:endParaRPr lang="zh-CN" altLang="en-US" smtClean="0"/>
          </a:p>
          <a:p>
            <a:pPr eaLnBrk="1" hangingPunct="1"/>
            <a:r>
              <a:rPr lang="zh-CN" altLang="en-US" smtClean="0"/>
              <a:t>画面中色彩饱和度的关系处理是相对的，不是绝对的。色彩艺术的魅力就在于变化，在于对比，在于追求特定的效果。所以，摄影对色彩中的饱和度处理，更多的是突出某一气氛下的某一种色彩效果，强调全片中某一种色彩的纯度关系。</a:t>
            </a:r>
          </a:p>
          <a:p>
            <a:pPr eaLnBrk="1" hangingPunct="1"/>
            <a:endParaRPr lang="en-US" altLang="zh-CN" smtClean="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ltLang="zh-CN" smtClean="0"/>
              <a:t> </a:t>
            </a:r>
          </a:p>
        </p:txBody>
      </p:sp>
      <p:sp>
        <p:nvSpPr>
          <p:cNvPr id="51203" name="Rectangle 3"/>
          <p:cNvSpPr>
            <a:spLocks noGrp="1" noChangeArrowheads="1"/>
          </p:cNvSpPr>
          <p:nvPr>
            <p:ph sz="quarter" idx="1"/>
          </p:nvPr>
        </p:nvSpPr>
        <p:spPr>
          <a:xfrm>
            <a:off x="457200" y="692150"/>
            <a:ext cx="7786688" cy="5434013"/>
          </a:xfrm>
        </p:spPr>
        <p:txBody>
          <a:bodyPr>
            <a:normAutofit/>
          </a:bodyPr>
          <a:lstStyle/>
          <a:p>
            <a:pPr eaLnBrk="1" hangingPunct="1"/>
            <a:r>
              <a:rPr lang="en-US" altLang="zh-CN" smtClean="0"/>
              <a:t>【</a:t>
            </a:r>
            <a:r>
              <a:rPr lang="zh-CN" altLang="en-US" smtClean="0"/>
              <a:t>色值</a:t>
            </a:r>
            <a:r>
              <a:rPr lang="en-US" altLang="zh-CN" smtClean="0"/>
              <a:t>】</a:t>
            </a:r>
          </a:p>
          <a:p>
            <a:pPr eaLnBrk="1" hangingPunct="1"/>
            <a:r>
              <a:rPr lang="zh-CN" altLang="en-US" smtClean="0"/>
              <a:t>色彩的亮度指标叫色值，也叫色彩的明度、亮度。</a:t>
            </a:r>
          </a:p>
          <a:p>
            <a:pPr eaLnBrk="1" hangingPunct="1"/>
            <a:endParaRPr lang="zh-CN" altLang="en-US" smtClean="0"/>
          </a:p>
          <a:p>
            <a:pPr eaLnBrk="1" hangingPunct="1"/>
            <a:r>
              <a:rPr lang="zh-CN" altLang="en-US" smtClean="0"/>
              <a:t>同一色彩有不同的亮度等级，是物理上光线强度的现象，与照明强度、大气透视、表面结构关系等有关。</a:t>
            </a:r>
          </a:p>
          <a:p>
            <a:pPr eaLnBrk="1" hangingPunct="1"/>
            <a:endParaRPr lang="zh-CN" altLang="en-US" smtClean="0"/>
          </a:p>
          <a:p>
            <a:pPr eaLnBrk="1" hangingPunct="1"/>
            <a:r>
              <a:rPr lang="zh-CN" altLang="en-US" smtClean="0"/>
              <a:t>色值是画面中亮与暗的比例关系，为了方便，我们可以把它区分为：高光、低光、中性、极暗、暗、低暗，以暗度为主创作的画面会呈现低调（</a:t>
            </a:r>
            <a:r>
              <a:rPr lang="en-US" altLang="zh-CN" smtClean="0"/>
              <a:t>《</a:t>
            </a:r>
            <a:r>
              <a:rPr lang="zh-CN" altLang="en-US" smtClean="0"/>
              <a:t>黄土地</a:t>
            </a:r>
            <a:r>
              <a:rPr lang="en-US" altLang="zh-CN" smtClean="0"/>
              <a:t>》</a:t>
            </a:r>
            <a:r>
              <a:rPr lang="zh-CN" altLang="en-US" smtClean="0"/>
              <a:t>），以高亮度为主创作的画面会呈现高调（</a:t>
            </a:r>
            <a:r>
              <a:rPr lang="en-US" altLang="zh-CN" smtClean="0"/>
              <a:t>《</a:t>
            </a:r>
            <a:r>
              <a:rPr lang="zh-CN" altLang="en-US" smtClean="0"/>
              <a:t>我的父亲母亲</a:t>
            </a:r>
            <a:r>
              <a:rPr lang="en-US" altLang="zh-CN" smtClean="0"/>
              <a:t>》</a:t>
            </a:r>
            <a:r>
              <a:rPr lang="zh-CN" altLang="en-US" smtClean="0"/>
              <a:t>）。</a:t>
            </a:r>
          </a:p>
          <a:p>
            <a:pPr eaLnBrk="1" hangingPunct="1"/>
            <a:endParaRPr lang="en-US" altLang="zh-CN" smtClean="0"/>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zh-CN" altLang="en-US" sz="2400" smtClean="0"/>
              <a:t>色彩有不同的亮度等级</a:t>
            </a:r>
          </a:p>
        </p:txBody>
      </p:sp>
      <p:pic>
        <p:nvPicPr>
          <p:cNvPr id="52227" name="Picture 4" descr="4(34)"/>
          <p:cNvPicPr>
            <a:picLocks noGrp="1" noChangeAspect="1" noChangeArrowheads="1"/>
          </p:cNvPicPr>
          <p:nvPr>
            <p:ph sz="quarter" idx="1"/>
          </p:nvPr>
        </p:nvPicPr>
        <p:blipFill>
          <a:blip r:embed="rId2"/>
          <a:srcRect/>
          <a:stretch>
            <a:fillRect/>
          </a:stretch>
        </p:blipFill>
        <p:spPr>
          <a:xfrm>
            <a:off x="3203575" y="1773238"/>
            <a:ext cx="2462213" cy="3673475"/>
          </a:xfrm>
          <a:noFill/>
        </p:spPr>
      </p:pic>
      <p:pic>
        <p:nvPicPr>
          <p:cNvPr id="52228" name="Picture 5" descr="5(29)"/>
          <p:cNvPicPr>
            <a:picLocks noChangeAspect="1" noChangeArrowheads="1"/>
          </p:cNvPicPr>
          <p:nvPr/>
        </p:nvPicPr>
        <p:blipFill>
          <a:blip r:embed="rId3"/>
          <a:srcRect/>
          <a:stretch>
            <a:fillRect/>
          </a:stretch>
        </p:blipFill>
        <p:spPr bwMode="auto">
          <a:xfrm>
            <a:off x="395288" y="1773238"/>
            <a:ext cx="2509837" cy="3744912"/>
          </a:xfrm>
          <a:prstGeom prst="rect">
            <a:avLst/>
          </a:prstGeom>
          <a:noFill/>
          <a:ln w="9525">
            <a:noFill/>
            <a:miter lim="800000"/>
            <a:headEnd/>
            <a:tailEnd/>
          </a:ln>
        </p:spPr>
      </p:pic>
      <p:pic>
        <p:nvPicPr>
          <p:cNvPr id="52229" name="Picture 6" descr="6(22)"/>
          <p:cNvPicPr>
            <a:picLocks noChangeAspect="1" noChangeArrowheads="1"/>
          </p:cNvPicPr>
          <p:nvPr/>
        </p:nvPicPr>
        <p:blipFill>
          <a:blip r:embed="rId4"/>
          <a:srcRect/>
          <a:stretch>
            <a:fillRect/>
          </a:stretch>
        </p:blipFill>
        <p:spPr bwMode="auto">
          <a:xfrm>
            <a:off x="6084888" y="1773238"/>
            <a:ext cx="2460625" cy="3671887"/>
          </a:xfrm>
          <a:prstGeom prst="rect">
            <a:avLst/>
          </a:prstGeom>
          <a:noFill/>
          <a:ln w="9525">
            <a:noFill/>
            <a:miter lim="800000"/>
            <a:headEnd/>
            <a:tailEnd/>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zh-CN" altLang="en-US" smtClean="0"/>
              <a:t>三、参考教材</a:t>
            </a:r>
          </a:p>
        </p:txBody>
      </p:sp>
      <p:sp>
        <p:nvSpPr>
          <p:cNvPr id="6147" name="Rectangle 3"/>
          <p:cNvSpPr>
            <a:spLocks noGrp="1" noChangeArrowheads="1"/>
          </p:cNvSpPr>
          <p:nvPr>
            <p:ph sz="quarter" idx="1"/>
          </p:nvPr>
        </p:nvSpPr>
        <p:spPr>
          <a:xfrm>
            <a:off x="457200" y="1571646"/>
            <a:ext cx="8229600" cy="4857750"/>
          </a:xfrm>
        </p:spPr>
        <p:txBody>
          <a:bodyPr>
            <a:normAutofit/>
          </a:bodyPr>
          <a:lstStyle/>
          <a:p>
            <a:pPr eaLnBrk="1" hangingPunct="1">
              <a:lnSpc>
                <a:spcPct val="90000"/>
              </a:lnSpc>
            </a:pPr>
            <a:r>
              <a:rPr lang="en-US" altLang="zh-CN" dirty="0" smtClean="0">
                <a:latin typeface="楷体_GB2312" pitchFamily="49" charset="-122"/>
              </a:rPr>
              <a:t>《</a:t>
            </a:r>
            <a:r>
              <a:rPr lang="zh-CN" altLang="en-US" dirty="0" smtClean="0">
                <a:latin typeface="楷体_GB2312" pitchFamily="49" charset="-122"/>
              </a:rPr>
              <a:t>电影的元素</a:t>
            </a:r>
            <a:r>
              <a:rPr lang="en-US" altLang="zh-CN" dirty="0" smtClean="0">
                <a:latin typeface="楷体_GB2312" pitchFamily="49" charset="-122"/>
              </a:rPr>
              <a:t>》</a:t>
            </a:r>
            <a:r>
              <a:rPr lang="zh-CN" altLang="en-US" dirty="0" smtClean="0">
                <a:latin typeface="楷体_GB2312" pitchFamily="49" charset="-122"/>
              </a:rPr>
              <a:t>（美）李</a:t>
            </a:r>
            <a:r>
              <a:rPr lang="en-US" altLang="zh-CN" dirty="0" smtClean="0">
                <a:latin typeface="楷体_GB2312" pitchFamily="49" charset="-122"/>
              </a:rPr>
              <a:t>.R.</a:t>
            </a:r>
            <a:r>
              <a:rPr lang="zh-CN" altLang="en-US" dirty="0" smtClean="0">
                <a:latin typeface="楷体_GB2312" pitchFamily="49" charset="-122"/>
              </a:rPr>
              <a:t>波布克 中国电影出版社</a:t>
            </a:r>
          </a:p>
          <a:p>
            <a:pPr eaLnBrk="1" hangingPunct="1">
              <a:lnSpc>
                <a:spcPct val="90000"/>
              </a:lnSpc>
            </a:pPr>
            <a:r>
              <a:rPr lang="en-US" altLang="zh-CN" dirty="0" smtClean="0">
                <a:latin typeface="楷体_GB2312" pitchFamily="49" charset="-122"/>
              </a:rPr>
              <a:t>《</a:t>
            </a:r>
            <a:r>
              <a:rPr lang="zh-CN" altLang="en-US" dirty="0" smtClean="0">
                <a:latin typeface="楷体_GB2312" pitchFamily="49" charset="-122"/>
              </a:rPr>
              <a:t>认识电影</a:t>
            </a:r>
            <a:r>
              <a:rPr lang="en-US" altLang="zh-CN" dirty="0" smtClean="0">
                <a:latin typeface="楷体_GB2312" pitchFamily="49" charset="-122"/>
              </a:rPr>
              <a:t>》</a:t>
            </a:r>
            <a:r>
              <a:rPr lang="zh-CN" altLang="en-US" dirty="0" smtClean="0">
                <a:latin typeface="楷体_GB2312" pitchFamily="49" charset="-122"/>
              </a:rPr>
              <a:t>（美）路易斯</a:t>
            </a:r>
            <a:r>
              <a:rPr lang="en-US" altLang="zh-CN" dirty="0" smtClean="0">
                <a:latin typeface="楷体_GB2312" pitchFamily="49" charset="-122"/>
              </a:rPr>
              <a:t>.</a:t>
            </a:r>
            <a:r>
              <a:rPr lang="zh-CN" altLang="en-US" dirty="0" smtClean="0">
                <a:latin typeface="楷体_GB2312" pitchFamily="49" charset="-122"/>
              </a:rPr>
              <a:t>贾内梯 中国电影出版社</a:t>
            </a:r>
          </a:p>
          <a:p>
            <a:pPr eaLnBrk="1" hangingPunct="1">
              <a:lnSpc>
                <a:spcPct val="90000"/>
              </a:lnSpc>
            </a:pPr>
            <a:r>
              <a:rPr lang="en-US" altLang="zh-CN" dirty="0" smtClean="0"/>
              <a:t>《</a:t>
            </a:r>
            <a:r>
              <a:rPr lang="zh-CN" altLang="en-US" dirty="0" smtClean="0"/>
              <a:t>电影语言</a:t>
            </a:r>
            <a:r>
              <a:rPr lang="en-US" altLang="zh-CN" dirty="0" smtClean="0"/>
              <a:t>》</a:t>
            </a:r>
            <a:r>
              <a:rPr lang="en-US" altLang="zh-CN" b="0" dirty="0" smtClean="0"/>
              <a:t>[</a:t>
            </a:r>
            <a:r>
              <a:rPr lang="zh-CN" altLang="en-US" dirty="0" smtClean="0"/>
              <a:t>法</a:t>
            </a:r>
            <a:r>
              <a:rPr lang="en-US" altLang="zh-CN" b="0" dirty="0" smtClean="0"/>
              <a:t>]</a:t>
            </a:r>
            <a:r>
              <a:rPr lang="zh-CN" altLang="en-US" dirty="0" smtClean="0"/>
              <a:t>马赛尔</a:t>
            </a:r>
            <a:r>
              <a:rPr lang="en-US" altLang="zh-CN" dirty="0" smtClean="0"/>
              <a:t>.</a:t>
            </a:r>
            <a:r>
              <a:rPr lang="zh-CN" altLang="en-US" dirty="0" smtClean="0"/>
              <a:t>马尔丹，中国电影出版社</a:t>
            </a:r>
          </a:p>
          <a:p>
            <a:pPr eaLnBrk="1" hangingPunct="1">
              <a:lnSpc>
                <a:spcPct val="90000"/>
              </a:lnSpc>
            </a:pPr>
            <a:r>
              <a:rPr lang="en-US" altLang="zh-CN" dirty="0" smtClean="0"/>
              <a:t>《</a:t>
            </a:r>
            <a:r>
              <a:rPr lang="zh-CN" altLang="en-US" dirty="0" smtClean="0"/>
              <a:t>电影美学</a:t>
            </a:r>
            <a:r>
              <a:rPr lang="en-US" altLang="zh-CN" dirty="0" smtClean="0"/>
              <a:t>》</a:t>
            </a:r>
            <a:r>
              <a:rPr lang="en-US" altLang="zh-CN" b="0" dirty="0" smtClean="0"/>
              <a:t>[</a:t>
            </a:r>
            <a:r>
              <a:rPr lang="zh-CN" altLang="en-US" dirty="0" smtClean="0"/>
              <a:t>匈</a:t>
            </a:r>
            <a:r>
              <a:rPr lang="en-US" altLang="zh-CN" b="0" dirty="0" smtClean="0"/>
              <a:t>]</a:t>
            </a:r>
            <a:r>
              <a:rPr lang="zh-CN" altLang="en-US" dirty="0" smtClean="0"/>
              <a:t>贝拉</a:t>
            </a:r>
            <a:r>
              <a:rPr lang="en-US" altLang="zh-CN" dirty="0" smtClean="0"/>
              <a:t>.</a:t>
            </a:r>
            <a:r>
              <a:rPr lang="zh-CN" altLang="en-US" dirty="0" smtClean="0"/>
              <a:t>巴拉兹 中国电影出版社</a:t>
            </a:r>
          </a:p>
          <a:p>
            <a:pPr eaLnBrk="1" hangingPunct="1">
              <a:lnSpc>
                <a:spcPct val="90000"/>
              </a:lnSpc>
            </a:pPr>
            <a:r>
              <a:rPr lang="en-US" altLang="zh-CN" dirty="0" smtClean="0"/>
              <a:t>《</a:t>
            </a:r>
            <a:r>
              <a:rPr lang="zh-CN" altLang="en-US" dirty="0" smtClean="0"/>
              <a:t>影视美学</a:t>
            </a:r>
            <a:r>
              <a:rPr lang="en-US" altLang="zh-CN" dirty="0" smtClean="0"/>
              <a:t>》</a:t>
            </a:r>
            <a:r>
              <a:rPr lang="zh-CN" altLang="en-US" dirty="0" smtClean="0"/>
              <a:t>彭吉象  北京大学出版社</a:t>
            </a:r>
            <a:endParaRPr lang="zh-CN" altLang="en-US" dirty="0" smtClean="0">
              <a:latin typeface="楷体_GB2312" pitchFamily="49" charset="-122"/>
            </a:endParaRPr>
          </a:p>
          <a:p>
            <a:pPr eaLnBrk="1" hangingPunct="1">
              <a:lnSpc>
                <a:spcPct val="90000"/>
              </a:lnSpc>
            </a:pPr>
            <a:r>
              <a:rPr lang="en-US" altLang="zh-CN" dirty="0" smtClean="0">
                <a:latin typeface="楷体_GB2312" pitchFamily="49" charset="-122"/>
              </a:rPr>
              <a:t>《</a:t>
            </a:r>
            <a:r>
              <a:rPr lang="zh-CN" altLang="en-US" dirty="0" smtClean="0">
                <a:latin typeface="楷体_GB2312" pitchFamily="49" charset="-122"/>
              </a:rPr>
              <a:t>电影摄影技巧与理论</a:t>
            </a:r>
            <a:r>
              <a:rPr lang="en-US" altLang="zh-CN" dirty="0" smtClean="0">
                <a:latin typeface="楷体_GB2312" pitchFamily="49" charset="-122"/>
              </a:rPr>
              <a:t>》</a:t>
            </a:r>
            <a:r>
              <a:rPr lang="zh-CN" altLang="en-US" dirty="0" smtClean="0">
                <a:latin typeface="楷体_GB2312" pitchFamily="49" charset="-122"/>
              </a:rPr>
              <a:t>葛德 沈嵩生 中国电影出版社</a:t>
            </a:r>
          </a:p>
          <a:p>
            <a:pPr eaLnBrk="1" hangingPunct="1">
              <a:lnSpc>
                <a:spcPct val="90000"/>
              </a:lnSpc>
            </a:pPr>
            <a:r>
              <a:rPr lang="en-US" altLang="zh-CN" dirty="0" smtClean="0">
                <a:latin typeface="楷体_GB2312" pitchFamily="49" charset="-122"/>
              </a:rPr>
              <a:t>《</a:t>
            </a:r>
            <a:r>
              <a:rPr lang="zh-CN" altLang="en-US" dirty="0" smtClean="0">
                <a:latin typeface="楷体_GB2312" pitchFamily="49" charset="-122"/>
              </a:rPr>
              <a:t>电影摄影画面创作</a:t>
            </a:r>
            <a:r>
              <a:rPr lang="en-US" altLang="zh-CN" dirty="0" smtClean="0">
                <a:latin typeface="楷体_GB2312" pitchFamily="49" charset="-122"/>
              </a:rPr>
              <a:t>》</a:t>
            </a:r>
            <a:r>
              <a:rPr lang="zh-CN" altLang="en-US" dirty="0" smtClean="0">
                <a:latin typeface="楷体_GB2312" pitchFamily="49" charset="-122"/>
              </a:rPr>
              <a:t>张会军 中国电影出版社</a:t>
            </a:r>
          </a:p>
          <a:p>
            <a:pPr eaLnBrk="1" hangingPunct="1">
              <a:lnSpc>
                <a:spcPct val="90000"/>
              </a:lnSpc>
            </a:pPr>
            <a:r>
              <a:rPr lang="en-US" altLang="zh-CN" dirty="0" smtClean="0">
                <a:latin typeface="楷体_GB2312" pitchFamily="49" charset="-122"/>
              </a:rPr>
              <a:t>《</a:t>
            </a:r>
            <a:r>
              <a:rPr lang="zh-CN" altLang="en-US" dirty="0" smtClean="0">
                <a:latin typeface="楷体_GB2312" pitchFamily="49" charset="-122"/>
              </a:rPr>
              <a:t>电影电视剪辑学</a:t>
            </a:r>
            <a:r>
              <a:rPr lang="en-US" altLang="zh-CN" dirty="0" smtClean="0">
                <a:latin typeface="楷体_GB2312" pitchFamily="49" charset="-122"/>
              </a:rPr>
              <a:t>》</a:t>
            </a:r>
            <a:r>
              <a:rPr lang="zh-CN" altLang="en-US" dirty="0" smtClean="0">
                <a:latin typeface="楷体_GB2312" pitchFamily="49" charset="-122"/>
              </a:rPr>
              <a:t>傅正义 中国传媒大学出版社</a:t>
            </a:r>
          </a:p>
          <a:p>
            <a:pPr eaLnBrk="1" hangingPunct="1">
              <a:lnSpc>
                <a:spcPct val="90000"/>
              </a:lnSpc>
            </a:pPr>
            <a:r>
              <a:rPr lang="en-US" altLang="zh-CN" dirty="0" smtClean="0">
                <a:latin typeface="楷体_GB2312" pitchFamily="49" charset="-122"/>
              </a:rPr>
              <a:t>《</a:t>
            </a:r>
            <a:r>
              <a:rPr lang="zh-CN" altLang="en-US" dirty="0" smtClean="0">
                <a:latin typeface="楷体_GB2312" pitchFamily="49" charset="-122"/>
              </a:rPr>
              <a:t>影视录音</a:t>
            </a:r>
            <a:r>
              <a:rPr lang="en-US" altLang="zh-CN" dirty="0" smtClean="0"/>
              <a:t>——</a:t>
            </a:r>
            <a:r>
              <a:rPr lang="zh-CN" altLang="en-US" dirty="0" smtClean="0">
                <a:latin typeface="楷体_GB2312" pitchFamily="49" charset="-122"/>
              </a:rPr>
              <a:t>声音创作与技术制作</a:t>
            </a:r>
            <a:r>
              <a:rPr lang="en-US" altLang="zh-CN" dirty="0" smtClean="0">
                <a:latin typeface="楷体_GB2312" pitchFamily="49" charset="-122"/>
              </a:rPr>
              <a:t>》</a:t>
            </a:r>
            <a:r>
              <a:rPr lang="zh-CN" altLang="en-US" dirty="0" smtClean="0">
                <a:latin typeface="楷体_GB2312" pitchFamily="49" charset="-122"/>
              </a:rPr>
              <a:t>姚国强 北广版</a:t>
            </a:r>
            <a:r>
              <a:rPr lang="en-US" altLang="zh-CN" dirty="0" smtClean="0">
                <a:latin typeface="楷体_GB2312" pitchFamily="49" charset="-122"/>
              </a:rPr>
              <a:t>《</a:t>
            </a:r>
            <a:r>
              <a:rPr lang="zh-CN" altLang="en-US" dirty="0" smtClean="0">
                <a:latin typeface="楷体_GB2312" pitchFamily="49" charset="-122"/>
              </a:rPr>
              <a:t>电影电视剧音乐分析教程</a:t>
            </a:r>
            <a:r>
              <a:rPr lang="en-US" altLang="zh-CN" dirty="0" smtClean="0">
                <a:latin typeface="楷体_GB2312" pitchFamily="49" charset="-122"/>
              </a:rPr>
              <a:t>》</a:t>
            </a:r>
            <a:r>
              <a:rPr lang="zh-CN" altLang="en-US" dirty="0" smtClean="0">
                <a:latin typeface="楷体_GB2312" pitchFamily="49" charset="-122"/>
              </a:rPr>
              <a:t>曾田力 中国传媒大学出版</a:t>
            </a:r>
          </a:p>
          <a:p>
            <a:pPr eaLnBrk="1" hangingPunct="1">
              <a:lnSpc>
                <a:spcPct val="90000"/>
              </a:lnSpc>
            </a:pPr>
            <a:r>
              <a:rPr lang="en-US" altLang="zh-CN" dirty="0" smtClean="0">
                <a:latin typeface="楷体_GB2312" pitchFamily="49" charset="-122"/>
              </a:rPr>
              <a:t>《</a:t>
            </a:r>
            <a:r>
              <a:rPr lang="zh-CN" altLang="en-US" dirty="0" smtClean="0">
                <a:latin typeface="楷体_GB2312" pitchFamily="49" charset="-122"/>
              </a:rPr>
              <a:t>影视类型学</a:t>
            </a:r>
            <a:r>
              <a:rPr lang="en-US" altLang="zh-CN" dirty="0" smtClean="0">
                <a:latin typeface="楷体_GB2312" pitchFamily="49" charset="-122"/>
              </a:rPr>
              <a:t>》</a:t>
            </a:r>
            <a:r>
              <a:rPr lang="zh-CN" altLang="en-US" dirty="0" smtClean="0">
                <a:latin typeface="楷体_GB2312" pitchFamily="49" charset="-122"/>
              </a:rPr>
              <a:t>郝健著 北京大学出版社</a:t>
            </a:r>
          </a:p>
          <a:p>
            <a:pPr eaLnBrk="1" hangingPunct="1">
              <a:lnSpc>
                <a:spcPct val="90000"/>
              </a:lnSpc>
            </a:pPr>
            <a:r>
              <a:rPr lang="en-US" altLang="zh-CN" dirty="0" smtClean="0">
                <a:latin typeface="楷体_GB2312" pitchFamily="49" charset="-122"/>
              </a:rPr>
              <a:t>《</a:t>
            </a:r>
            <a:r>
              <a:rPr lang="zh-CN" altLang="en-US" dirty="0" smtClean="0">
                <a:latin typeface="楷体_GB2312" pitchFamily="49" charset="-122"/>
              </a:rPr>
              <a:t>视听语言</a:t>
            </a:r>
            <a:r>
              <a:rPr lang="en-US" altLang="zh-CN" dirty="0" smtClean="0">
                <a:latin typeface="楷体_GB2312" pitchFamily="49" charset="-122"/>
              </a:rPr>
              <a:t>》</a:t>
            </a:r>
            <a:r>
              <a:rPr lang="zh-CN" altLang="en-US" dirty="0" smtClean="0">
                <a:latin typeface="楷体_GB2312" pitchFamily="49" charset="-122"/>
              </a:rPr>
              <a:t>张浩岚 中国电影出版社</a:t>
            </a:r>
          </a:p>
          <a:p>
            <a:pPr eaLnBrk="1" hangingPunct="1">
              <a:lnSpc>
                <a:spcPct val="90000"/>
              </a:lnSpc>
            </a:pPr>
            <a:endParaRPr lang="zh-CN" altLang="en-US" dirty="0" smtClean="0">
              <a:latin typeface="楷体_GB2312" pitchFamily="49" charset="-122"/>
            </a:endParaRPr>
          </a:p>
          <a:p>
            <a:pPr eaLnBrk="1" hangingPunct="1">
              <a:lnSpc>
                <a:spcPct val="90000"/>
              </a:lnSpc>
            </a:pPr>
            <a:endParaRPr lang="en-US" altLang="zh-CN" dirty="0" smtClean="0">
              <a:latin typeface="楷体_GB2312" pitchFamily="49" charset="-122"/>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ltLang="zh-CN" sz="2400" smtClean="0">
                <a:latin typeface="楷体_GB2312" pitchFamily="49" charset="-122"/>
              </a:rPr>
              <a:t>  </a:t>
            </a:r>
            <a:r>
              <a:rPr lang="zh-CN" altLang="en-US" sz="2400" smtClean="0">
                <a:latin typeface="楷体_GB2312" pitchFamily="49" charset="-122"/>
              </a:rPr>
              <a:t>明度高、纯度低的色彩给人以柔软、亲切的感觉</a:t>
            </a:r>
            <a:endParaRPr lang="zh-CN" altLang="en-US" sz="2800" smtClean="0"/>
          </a:p>
        </p:txBody>
      </p:sp>
      <p:pic>
        <p:nvPicPr>
          <p:cNvPr id="53251" name="Picture 4" descr="19(5)"/>
          <p:cNvPicPr>
            <a:picLocks noGrp="1" noChangeAspect="1" noChangeArrowheads="1"/>
          </p:cNvPicPr>
          <p:nvPr>
            <p:ph sz="quarter" idx="1"/>
          </p:nvPr>
        </p:nvPicPr>
        <p:blipFill>
          <a:blip r:embed="rId2"/>
          <a:srcRect b="11937"/>
          <a:stretch>
            <a:fillRect/>
          </a:stretch>
        </p:blipFill>
        <p:spPr>
          <a:xfrm>
            <a:off x="755650" y="2060575"/>
            <a:ext cx="3600450" cy="2447925"/>
          </a:xfrm>
          <a:noFill/>
        </p:spPr>
      </p:pic>
      <p:pic>
        <p:nvPicPr>
          <p:cNvPr id="53252" name="Picture 5" descr="16(5)"/>
          <p:cNvPicPr>
            <a:picLocks noChangeAspect="1" noChangeArrowheads="1"/>
          </p:cNvPicPr>
          <p:nvPr/>
        </p:nvPicPr>
        <p:blipFill>
          <a:blip r:embed="rId3"/>
          <a:srcRect/>
          <a:stretch>
            <a:fillRect/>
          </a:stretch>
        </p:blipFill>
        <p:spPr bwMode="auto">
          <a:xfrm>
            <a:off x="4787900" y="2060575"/>
            <a:ext cx="3670300" cy="2444750"/>
          </a:xfrm>
          <a:prstGeom prst="rect">
            <a:avLst/>
          </a:prstGeom>
          <a:noFill/>
          <a:ln w="9525">
            <a:noFill/>
            <a:miter lim="800000"/>
            <a:headEnd/>
            <a:tailEnd/>
          </a:ln>
        </p:spPr>
      </p:pic>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altLang="zh-CN" sz="2400" smtClean="0">
                <a:latin typeface="楷体_GB2312" pitchFamily="49" charset="-122"/>
              </a:rPr>
              <a:t>    </a:t>
            </a:r>
            <a:r>
              <a:rPr lang="zh-CN" altLang="en-US" sz="2400" smtClean="0">
                <a:latin typeface="楷体_GB2312" pitchFamily="49" charset="-122"/>
              </a:rPr>
              <a:t>明度低、纯度低的色彩则给人坚硬、冷漠的感觉</a:t>
            </a:r>
            <a:endParaRPr lang="zh-CN" altLang="en-US" smtClean="0"/>
          </a:p>
        </p:txBody>
      </p:sp>
      <p:pic>
        <p:nvPicPr>
          <p:cNvPr id="54275" name="Picture 4" descr="17(6)"/>
          <p:cNvPicPr>
            <a:picLocks noGrp="1" noChangeAspect="1" noChangeArrowheads="1"/>
          </p:cNvPicPr>
          <p:nvPr>
            <p:ph sz="quarter" idx="1"/>
          </p:nvPr>
        </p:nvPicPr>
        <p:blipFill>
          <a:blip r:embed="rId2"/>
          <a:srcRect b="19609"/>
          <a:stretch>
            <a:fillRect/>
          </a:stretch>
        </p:blipFill>
        <p:spPr>
          <a:xfrm>
            <a:off x="4211638" y="2276475"/>
            <a:ext cx="4392612" cy="2989263"/>
          </a:xfrm>
          <a:noFill/>
        </p:spPr>
      </p:pic>
      <p:pic>
        <p:nvPicPr>
          <p:cNvPr id="54276" name="Picture 5" descr="20(4)"/>
          <p:cNvPicPr>
            <a:picLocks noChangeAspect="1" noChangeArrowheads="1"/>
          </p:cNvPicPr>
          <p:nvPr/>
        </p:nvPicPr>
        <p:blipFill>
          <a:blip r:embed="rId3"/>
          <a:srcRect l="4454" r="8957" b="14494"/>
          <a:stretch>
            <a:fillRect/>
          </a:stretch>
        </p:blipFill>
        <p:spPr bwMode="auto">
          <a:xfrm>
            <a:off x="971550" y="1484313"/>
            <a:ext cx="2808288" cy="4176712"/>
          </a:xfrm>
          <a:prstGeom prst="rect">
            <a:avLst/>
          </a:prstGeom>
          <a:noFill/>
          <a:ln w="9525">
            <a:noFill/>
            <a:miter lim="800000"/>
            <a:headEnd/>
            <a:tailEnd/>
          </a:ln>
        </p:spPr>
      </p:pic>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68313" y="274638"/>
            <a:ext cx="8218487" cy="850900"/>
          </a:xfrm>
        </p:spPr>
        <p:txBody>
          <a:bodyPr/>
          <a:lstStyle/>
          <a:p>
            <a:pPr eaLnBrk="1" hangingPunct="1"/>
            <a:r>
              <a:rPr lang="en-US" altLang="zh-CN" sz="2400" smtClean="0">
                <a:latin typeface="楷体_GB2312" pitchFamily="49" charset="-122"/>
              </a:rPr>
              <a:t>   </a:t>
            </a:r>
            <a:r>
              <a:rPr lang="zh-CN" altLang="en-US" sz="2400" smtClean="0">
                <a:latin typeface="楷体_GB2312" pitchFamily="49" charset="-122"/>
              </a:rPr>
              <a:t>明度高的颜色有前进感，明度低的颜色有后退感</a:t>
            </a:r>
            <a:br>
              <a:rPr lang="zh-CN" altLang="en-US" sz="2400" smtClean="0">
                <a:latin typeface="楷体_GB2312" pitchFamily="49" charset="-122"/>
              </a:rPr>
            </a:br>
            <a:r>
              <a:rPr lang="zh-CN" altLang="en-US" sz="2400" smtClean="0">
                <a:latin typeface="楷体_GB2312" pitchFamily="49" charset="-122"/>
              </a:rPr>
              <a:t>   暖色有前进感，冷色有后退感</a:t>
            </a:r>
          </a:p>
        </p:txBody>
      </p:sp>
      <p:pic>
        <p:nvPicPr>
          <p:cNvPr id="55299" name="Picture 6" descr="21(4)"/>
          <p:cNvPicPr>
            <a:picLocks noGrp="1" noChangeAspect="1" noChangeArrowheads="1"/>
          </p:cNvPicPr>
          <p:nvPr>
            <p:ph sz="quarter" idx="1"/>
          </p:nvPr>
        </p:nvPicPr>
        <p:blipFill>
          <a:blip r:embed="rId2"/>
          <a:srcRect b="9296"/>
          <a:stretch>
            <a:fillRect/>
          </a:stretch>
        </p:blipFill>
        <p:spPr>
          <a:xfrm>
            <a:off x="1116013" y="1628775"/>
            <a:ext cx="2870200" cy="4105275"/>
          </a:xfrm>
          <a:noFill/>
        </p:spPr>
      </p:pic>
      <p:pic>
        <p:nvPicPr>
          <p:cNvPr id="55300" name="Picture 7" descr="23(4)"/>
          <p:cNvPicPr>
            <a:picLocks noChangeAspect="1" noChangeArrowheads="1"/>
          </p:cNvPicPr>
          <p:nvPr/>
        </p:nvPicPr>
        <p:blipFill>
          <a:blip r:embed="rId3"/>
          <a:srcRect l="6041" r="4283" b="11388"/>
          <a:stretch>
            <a:fillRect/>
          </a:stretch>
        </p:blipFill>
        <p:spPr bwMode="auto">
          <a:xfrm>
            <a:off x="4859338" y="1700213"/>
            <a:ext cx="2776537" cy="4248150"/>
          </a:xfrm>
          <a:prstGeom prst="rect">
            <a:avLst/>
          </a:prstGeom>
          <a:noFill/>
          <a:ln w="9525">
            <a:noFill/>
            <a:miter lim="800000"/>
            <a:headEnd/>
            <a:tailEnd/>
          </a:ln>
        </p:spPr>
      </p:pic>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zh-CN" altLang="en-US" smtClean="0"/>
              <a:t>二、色彩的情绪性</a:t>
            </a:r>
          </a:p>
        </p:txBody>
      </p:sp>
      <p:sp>
        <p:nvSpPr>
          <p:cNvPr id="56323" name="Rectangle 3"/>
          <p:cNvSpPr>
            <a:spLocks noGrp="1" noChangeArrowheads="1"/>
          </p:cNvSpPr>
          <p:nvPr>
            <p:ph sz="quarter" idx="1"/>
          </p:nvPr>
        </p:nvSpPr>
        <p:spPr>
          <a:xfrm>
            <a:off x="457200" y="1600200"/>
            <a:ext cx="6275388" cy="4525963"/>
          </a:xfrm>
        </p:spPr>
        <p:txBody>
          <a:bodyPr/>
          <a:lstStyle/>
          <a:p>
            <a:pPr eaLnBrk="1" hangingPunct="1"/>
            <a:r>
              <a:rPr lang="zh-CN" altLang="en-US" smtClean="0"/>
              <a:t>影视创作利用人对不同色彩的情绪反应来选择符合剧情、场景气氛、人物心情需要建立画面的主色和重点色。</a:t>
            </a:r>
          </a:p>
          <a:p>
            <a:pPr eaLnBrk="1" hangingPunct="1"/>
            <a:endParaRPr lang="zh-CN" altLang="en-US" smtClean="0"/>
          </a:p>
          <a:p>
            <a:pPr eaLnBrk="1" hangingPunct="1"/>
            <a:endParaRPr lang="en-US" altLang="zh-CN" smtClean="0"/>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3" descr="9(9)"/>
          <p:cNvPicPr>
            <a:picLocks noChangeAspect="1" noChangeArrowheads="1"/>
          </p:cNvPicPr>
          <p:nvPr/>
        </p:nvPicPr>
        <p:blipFill>
          <a:blip r:embed="rId2"/>
          <a:srcRect l="12944" t="16728" r="54837" b="44157"/>
          <a:stretch>
            <a:fillRect/>
          </a:stretch>
        </p:blipFill>
        <p:spPr bwMode="auto">
          <a:xfrm>
            <a:off x="3276600" y="908050"/>
            <a:ext cx="935038" cy="504825"/>
          </a:xfrm>
          <a:prstGeom prst="rect">
            <a:avLst/>
          </a:prstGeom>
          <a:noFill/>
          <a:ln w="9525">
            <a:noFill/>
            <a:miter lim="800000"/>
            <a:headEnd/>
            <a:tailEnd/>
          </a:ln>
        </p:spPr>
      </p:pic>
      <p:sp>
        <p:nvSpPr>
          <p:cNvPr id="57347" name="Rectangle 2"/>
          <p:cNvSpPr>
            <a:spLocks noGrp="1" noChangeArrowheads="1"/>
          </p:cNvSpPr>
          <p:nvPr>
            <p:ph type="title"/>
          </p:nvPr>
        </p:nvSpPr>
        <p:spPr/>
        <p:txBody>
          <a:bodyPr/>
          <a:lstStyle/>
          <a:p>
            <a:pPr eaLnBrk="1" hangingPunct="1"/>
            <a:r>
              <a:rPr lang="en-US" altLang="zh-CN" smtClean="0"/>
              <a:t> </a:t>
            </a:r>
          </a:p>
        </p:txBody>
      </p:sp>
      <p:sp>
        <p:nvSpPr>
          <p:cNvPr id="57348" name="Rectangle 3"/>
          <p:cNvSpPr>
            <a:spLocks noGrp="1" noChangeArrowheads="1"/>
          </p:cNvSpPr>
          <p:nvPr>
            <p:ph sz="quarter" idx="1"/>
          </p:nvPr>
        </p:nvSpPr>
        <p:spPr>
          <a:xfrm>
            <a:off x="468313" y="1628775"/>
            <a:ext cx="8229600" cy="4425950"/>
          </a:xfrm>
        </p:spPr>
        <p:txBody>
          <a:bodyPr/>
          <a:lstStyle/>
          <a:p>
            <a:pPr eaLnBrk="1" hangingPunct="1"/>
            <a:r>
              <a:rPr lang="zh-CN" altLang="en-US" smtClean="0"/>
              <a:t>红  橙  黄   绿   黄绿           淡绿  青  蓝   蓝紫</a:t>
            </a:r>
          </a:p>
          <a:p>
            <a:pPr eaLnBrk="1" hangingPunct="1"/>
            <a:r>
              <a:rPr lang="zh-CN" altLang="en-US" smtClean="0"/>
              <a:t>          暖色系列                        冷色系列</a:t>
            </a:r>
          </a:p>
          <a:p>
            <a:pPr eaLnBrk="1" hangingPunct="1"/>
            <a:r>
              <a:rPr lang="zh-CN" altLang="en-US" smtClean="0"/>
              <a:t>           </a:t>
            </a:r>
          </a:p>
          <a:p>
            <a:pPr eaLnBrk="1" hangingPunct="1"/>
            <a:endParaRPr lang="zh-CN" altLang="en-US" smtClean="0"/>
          </a:p>
          <a:p>
            <a:pPr eaLnBrk="1" hangingPunct="1"/>
            <a:endParaRPr lang="zh-CN" altLang="en-US" smtClean="0"/>
          </a:p>
          <a:p>
            <a:pPr eaLnBrk="1" hangingPunct="1"/>
            <a:endParaRPr lang="en-US" altLang="zh-CN" smtClean="0"/>
          </a:p>
        </p:txBody>
      </p:sp>
      <p:sp>
        <p:nvSpPr>
          <p:cNvPr id="57349" name="Line 4"/>
          <p:cNvSpPr>
            <a:spLocks noChangeShapeType="1"/>
          </p:cNvSpPr>
          <p:nvPr/>
        </p:nvSpPr>
        <p:spPr bwMode="auto">
          <a:xfrm>
            <a:off x="827088" y="1628775"/>
            <a:ext cx="2881312" cy="0"/>
          </a:xfrm>
          <a:prstGeom prst="line">
            <a:avLst/>
          </a:prstGeom>
          <a:noFill/>
          <a:ln w="9525">
            <a:solidFill>
              <a:schemeClr val="tx1"/>
            </a:solidFill>
            <a:round/>
            <a:headEnd/>
            <a:tailEnd/>
          </a:ln>
          <a:effectLst/>
        </p:spPr>
        <p:txBody>
          <a:bodyPr/>
          <a:lstStyle/>
          <a:p>
            <a:endParaRPr lang="zh-CN" altLang="en-US"/>
          </a:p>
        </p:txBody>
      </p:sp>
      <p:sp>
        <p:nvSpPr>
          <p:cNvPr id="57350" name="Line 5"/>
          <p:cNvSpPr>
            <a:spLocks noChangeShapeType="1"/>
          </p:cNvSpPr>
          <p:nvPr/>
        </p:nvSpPr>
        <p:spPr bwMode="auto">
          <a:xfrm>
            <a:off x="4572000" y="1628775"/>
            <a:ext cx="2447925" cy="0"/>
          </a:xfrm>
          <a:prstGeom prst="line">
            <a:avLst/>
          </a:prstGeom>
          <a:noFill/>
          <a:ln w="9525">
            <a:solidFill>
              <a:schemeClr val="tx1"/>
            </a:solidFill>
            <a:round/>
            <a:headEnd/>
            <a:tailEnd/>
          </a:ln>
          <a:effectLst/>
        </p:spPr>
        <p:txBody>
          <a:bodyPr/>
          <a:lstStyle/>
          <a:p>
            <a:endParaRPr lang="zh-CN" altLang="en-US"/>
          </a:p>
        </p:txBody>
      </p:sp>
      <p:sp>
        <p:nvSpPr>
          <p:cNvPr id="57351" name="Line 6"/>
          <p:cNvSpPr>
            <a:spLocks noChangeShapeType="1"/>
          </p:cNvSpPr>
          <p:nvPr/>
        </p:nvSpPr>
        <p:spPr bwMode="auto">
          <a:xfrm>
            <a:off x="2411413" y="2492375"/>
            <a:ext cx="0" cy="576263"/>
          </a:xfrm>
          <a:prstGeom prst="line">
            <a:avLst/>
          </a:prstGeom>
          <a:noFill/>
          <a:ln w="9525">
            <a:solidFill>
              <a:schemeClr val="tx1"/>
            </a:solidFill>
            <a:round/>
            <a:headEnd/>
            <a:tailEnd type="triangle" w="med" len="med"/>
          </a:ln>
          <a:effectLst/>
        </p:spPr>
        <p:txBody>
          <a:bodyPr/>
          <a:lstStyle/>
          <a:p>
            <a:endParaRPr lang="zh-CN" altLang="en-US"/>
          </a:p>
        </p:txBody>
      </p:sp>
      <p:sp>
        <p:nvSpPr>
          <p:cNvPr id="57352" name="Line 7"/>
          <p:cNvSpPr>
            <a:spLocks noChangeShapeType="1"/>
          </p:cNvSpPr>
          <p:nvPr/>
        </p:nvSpPr>
        <p:spPr bwMode="auto">
          <a:xfrm>
            <a:off x="5651500" y="2420938"/>
            <a:ext cx="0" cy="576262"/>
          </a:xfrm>
          <a:prstGeom prst="line">
            <a:avLst/>
          </a:prstGeom>
          <a:noFill/>
          <a:ln w="9525">
            <a:solidFill>
              <a:schemeClr val="tx1"/>
            </a:solidFill>
            <a:round/>
            <a:headEnd/>
            <a:tailEnd type="triangle" w="med" len="med"/>
          </a:ln>
          <a:effectLst/>
        </p:spPr>
        <p:txBody>
          <a:bodyPr/>
          <a:lstStyle/>
          <a:p>
            <a:endParaRPr lang="zh-CN" altLang="en-US"/>
          </a:p>
        </p:txBody>
      </p:sp>
      <p:sp>
        <p:nvSpPr>
          <p:cNvPr id="57353" name="Rectangle 8"/>
          <p:cNvSpPr>
            <a:spLocks noChangeArrowheads="1"/>
          </p:cNvSpPr>
          <p:nvPr/>
        </p:nvSpPr>
        <p:spPr bwMode="auto">
          <a:xfrm>
            <a:off x="1331913" y="3141663"/>
            <a:ext cx="2232025" cy="1295400"/>
          </a:xfrm>
          <a:prstGeom prst="rect">
            <a:avLst/>
          </a:prstGeom>
          <a:solidFill>
            <a:schemeClr val="accent1"/>
          </a:solidFill>
          <a:ln w="9525">
            <a:solidFill>
              <a:schemeClr val="tx1"/>
            </a:solidFill>
            <a:miter lim="800000"/>
            <a:headEnd/>
            <a:tailEnd/>
          </a:ln>
          <a:effectLst/>
        </p:spPr>
        <p:txBody>
          <a:bodyPr wrap="none" anchor="ctr"/>
          <a:lstStyle/>
          <a:p>
            <a:pPr algn="ctr"/>
            <a:r>
              <a:rPr lang="zh-CN" altLang="en-US"/>
              <a:t>不安、暴力、刺激</a:t>
            </a:r>
          </a:p>
          <a:p>
            <a:pPr algn="ctr"/>
            <a:r>
              <a:rPr lang="zh-CN" altLang="en-US"/>
              <a:t>温暖、活力</a:t>
            </a:r>
          </a:p>
          <a:p>
            <a:pPr algn="ctr"/>
            <a:r>
              <a:rPr lang="zh-CN" altLang="en-US"/>
              <a:t>突出、前进</a:t>
            </a:r>
          </a:p>
        </p:txBody>
      </p:sp>
      <p:sp>
        <p:nvSpPr>
          <p:cNvPr id="57354" name="Rectangle 9"/>
          <p:cNvSpPr>
            <a:spLocks noChangeArrowheads="1"/>
          </p:cNvSpPr>
          <p:nvPr/>
        </p:nvSpPr>
        <p:spPr bwMode="auto">
          <a:xfrm>
            <a:off x="4356100" y="3141663"/>
            <a:ext cx="2305050" cy="1274762"/>
          </a:xfrm>
          <a:prstGeom prst="rect">
            <a:avLst/>
          </a:prstGeom>
          <a:solidFill>
            <a:schemeClr val="accent1"/>
          </a:solidFill>
          <a:ln w="9525">
            <a:solidFill>
              <a:schemeClr val="tx1"/>
            </a:solidFill>
            <a:miter lim="800000"/>
            <a:headEnd/>
            <a:tailEnd/>
          </a:ln>
          <a:effectLst/>
        </p:spPr>
        <p:txBody>
          <a:bodyPr wrap="none" anchor="ctr"/>
          <a:lstStyle/>
          <a:p>
            <a:pPr algn="ctr"/>
            <a:r>
              <a:rPr lang="zh-CN" altLang="en-US"/>
              <a:t>冷漠、孤独、疏离</a:t>
            </a:r>
          </a:p>
          <a:p>
            <a:pPr algn="ctr"/>
            <a:r>
              <a:rPr lang="zh-CN" altLang="en-US"/>
              <a:t>安静、隐蔽</a:t>
            </a:r>
          </a:p>
          <a:p>
            <a:pPr algn="ctr"/>
            <a:r>
              <a:rPr lang="zh-CN" altLang="en-US"/>
              <a:t>后退、收缩</a:t>
            </a:r>
          </a:p>
          <a:p>
            <a:pPr algn="ctr"/>
            <a:endParaRPr lang="en-US" altLang="zh-CN"/>
          </a:p>
        </p:txBody>
      </p:sp>
      <p:pic>
        <p:nvPicPr>
          <p:cNvPr id="57355" name="Picture 11" descr="5(30)"/>
          <p:cNvPicPr>
            <a:picLocks noChangeAspect="1" noChangeArrowheads="1"/>
          </p:cNvPicPr>
          <p:nvPr/>
        </p:nvPicPr>
        <p:blipFill>
          <a:blip r:embed="rId3"/>
          <a:srcRect l="6299" t="16464" r="17494" b="45036"/>
          <a:stretch>
            <a:fillRect/>
          </a:stretch>
        </p:blipFill>
        <p:spPr bwMode="auto">
          <a:xfrm>
            <a:off x="755650" y="908050"/>
            <a:ext cx="2303463" cy="504825"/>
          </a:xfrm>
          <a:prstGeom prst="rect">
            <a:avLst/>
          </a:prstGeom>
          <a:noFill/>
          <a:ln w="9525">
            <a:noFill/>
            <a:miter lim="800000"/>
            <a:headEnd/>
            <a:tailEnd/>
          </a:ln>
        </p:spPr>
      </p:pic>
      <p:grpSp>
        <p:nvGrpSpPr>
          <p:cNvPr id="2" name="Group 15"/>
          <p:cNvGrpSpPr>
            <a:grpSpLocks/>
          </p:cNvGrpSpPr>
          <p:nvPr/>
        </p:nvGrpSpPr>
        <p:grpSpPr bwMode="auto">
          <a:xfrm>
            <a:off x="4500563" y="981075"/>
            <a:ext cx="2519362" cy="431800"/>
            <a:chOff x="2835" y="618"/>
            <a:chExt cx="1587" cy="272"/>
          </a:xfrm>
        </p:grpSpPr>
        <p:pic>
          <p:nvPicPr>
            <p:cNvPr id="57357" name="Picture 12" descr="2(33)"/>
            <p:cNvPicPr>
              <a:picLocks noChangeAspect="1" noChangeArrowheads="1"/>
            </p:cNvPicPr>
            <p:nvPr/>
          </p:nvPicPr>
          <p:blipFill>
            <a:blip r:embed="rId4"/>
            <a:srcRect l="9525" t="22061" r="17436" b="44969"/>
            <a:stretch>
              <a:fillRect/>
            </a:stretch>
          </p:blipFill>
          <p:spPr bwMode="auto">
            <a:xfrm>
              <a:off x="2835" y="618"/>
              <a:ext cx="1043" cy="272"/>
            </a:xfrm>
            <a:prstGeom prst="rect">
              <a:avLst/>
            </a:prstGeom>
            <a:noFill/>
            <a:ln w="9525">
              <a:noFill/>
              <a:miter lim="800000"/>
              <a:headEnd/>
              <a:tailEnd/>
            </a:ln>
          </p:spPr>
        </p:pic>
        <p:pic>
          <p:nvPicPr>
            <p:cNvPr id="57358" name="Picture 14" descr="9(9)"/>
            <p:cNvPicPr>
              <a:picLocks noChangeAspect="1" noChangeArrowheads="1"/>
            </p:cNvPicPr>
            <p:nvPr/>
          </p:nvPicPr>
          <p:blipFill>
            <a:blip r:embed="rId2"/>
            <a:srcRect l="45235" t="22263" r="16074" b="44157"/>
            <a:stretch>
              <a:fillRect/>
            </a:stretch>
          </p:blipFill>
          <p:spPr bwMode="auto">
            <a:xfrm>
              <a:off x="3878" y="618"/>
              <a:ext cx="544" cy="272"/>
            </a:xfrm>
            <a:prstGeom prst="rect">
              <a:avLst/>
            </a:prstGeom>
            <a:noFill/>
            <a:ln w="9525">
              <a:noFill/>
              <a:miter lim="800000"/>
              <a:headEnd/>
              <a:tailEnd/>
            </a:ln>
          </p:spPr>
        </p:pic>
      </p:gr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altLang="zh-CN" smtClean="0"/>
              <a:t> </a:t>
            </a:r>
          </a:p>
        </p:txBody>
      </p:sp>
      <p:sp>
        <p:nvSpPr>
          <p:cNvPr id="58371" name="Rectangle 3"/>
          <p:cNvSpPr>
            <a:spLocks noGrp="1" noChangeArrowheads="1"/>
          </p:cNvSpPr>
          <p:nvPr>
            <p:ph sz="quarter" idx="1"/>
          </p:nvPr>
        </p:nvSpPr>
        <p:spPr>
          <a:xfrm>
            <a:off x="457200" y="620713"/>
            <a:ext cx="8229600" cy="5505450"/>
          </a:xfrm>
        </p:spPr>
        <p:txBody>
          <a:bodyPr>
            <a:normAutofit/>
          </a:bodyPr>
          <a:lstStyle/>
          <a:p>
            <a:pPr eaLnBrk="1" hangingPunct="1">
              <a:buFontTx/>
              <a:buNone/>
            </a:pPr>
            <a:r>
              <a:rPr lang="en-US" altLang="zh-CN" smtClean="0"/>
              <a:t>   </a:t>
            </a:r>
            <a:r>
              <a:rPr lang="zh-CN" altLang="en-US" smtClean="0"/>
              <a:t>色彩             色彩联想                          色彩情感</a:t>
            </a:r>
          </a:p>
          <a:p>
            <a:pPr eaLnBrk="1" hangingPunct="1"/>
            <a:endParaRPr lang="zh-CN" altLang="en-US" smtClean="0"/>
          </a:p>
          <a:p>
            <a:pPr eaLnBrk="1" hangingPunct="1"/>
            <a:r>
              <a:rPr lang="zh-CN" altLang="en-US" smtClean="0"/>
              <a:t>红           血液、夕阳、火焰              热情、危险、喜庆</a:t>
            </a:r>
          </a:p>
          <a:p>
            <a:pPr eaLnBrk="1" hangingPunct="1"/>
            <a:r>
              <a:rPr lang="zh-CN" altLang="en-US" smtClean="0"/>
              <a:t>橙           橘子、柳橙、秋叶              温情、明朗、积极</a:t>
            </a:r>
          </a:p>
          <a:p>
            <a:pPr eaLnBrk="1" hangingPunct="1"/>
            <a:r>
              <a:rPr lang="zh-CN" altLang="en-US" smtClean="0"/>
              <a:t>黄           香蕉、黄金、黄菊              光明、注意、不安</a:t>
            </a:r>
          </a:p>
          <a:p>
            <a:pPr eaLnBrk="1" hangingPunct="1"/>
            <a:r>
              <a:rPr lang="zh-CN" altLang="en-US" smtClean="0"/>
              <a:t>绿           树叶、草木、公园              和平、理想、安全</a:t>
            </a:r>
          </a:p>
          <a:p>
            <a:pPr eaLnBrk="1" hangingPunct="1"/>
            <a:r>
              <a:rPr lang="zh-CN" altLang="en-US" smtClean="0"/>
              <a:t>蓝           海洋、蓝天、湖水              自由、凉爽、忧郁</a:t>
            </a:r>
          </a:p>
          <a:p>
            <a:pPr eaLnBrk="1" hangingPunct="1"/>
            <a:r>
              <a:rPr lang="zh-CN" altLang="en-US" smtClean="0"/>
              <a:t>青           洁净、爽朗、活力              希望、意志与毅力</a:t>
            </a:r>
          </a:p>
          <a:p>
            <a:pPr eaLnBrk="1" hangingPunct="1"/>
            <a:r>
              <a:rPr lang="zh-CN" altLang="en-US" smtClean="0"/>
              <a:t>紫           葡萄、茄子、紫罗兰           高贵、神秘、病态</a:t>
            </a:r>
          </a:p>
          <a:p>
            <a:pPr eaLnBrk="1" hangingPunct="1"/>
            <a:r>
              <a:rPr lang="zh-CN" altLang="en-US" smtClean="0"/>
              <a:t>白           白云、雪花、干净              纯洁、神圣、虚无</a:t>
            </a: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ltLang="zh-CN" smtClean="0"/>
              <a:t> </a:t>
            </a:r>
          </a:p>
        </p:txBody>
      </p:sp>
      <p:pic>
        <p:nvPicPr>
          <p:cNvPr id="59395" name="Picture 4" descr="1(35)"/>
          <p:cNvPicPr>
            <a:picLocks noGrp="1" noChangeAspect="1" noChangeArrowheads="1"/>
          </p:cNvPicPr>
          <p:nvPr>
            <p:ph sz="quarter" idx="1"/>
          </p:nvPr>
        </p:nvPicPr>
        <p:blipFill>
          <a:blip r:embed="rId2"/>
          <a:srcRect/>
          <a:stretch>
            <a:fillRect/>
          </a:stretch>
        </p:blipFill>
        <p:spPr>
          <a:xfrm>
            <a:off x="2411413" y="260350"/>
            <a:ext cx="4132262" cy="6164263"/>
          </a:xfrm>
          <a:noFill/>
        </p:spPr>
      </p:pic>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altLang="zh-CN" smtClean="0"/>
              <a:t> </a:t>
            </a:r>
          </a:p>
        </p:txBody>
      </p:sp>
      <p:pic>
        <p:nvPicPr>
          <p:cNvPr id="60419" name="Picture 4" descr="6(23)"/>
          <p:cNvPicPr>
            <a:picLocks noGrp="1" noChangeAspect="1" noChangeArrowheads="1"/>
          </p:cNvPicPr>
          <p:nvPr>
            <p:ph sz="quarter" idx="1"/>
          </p:nvPr>
        </p:nvPicPr>
        <p:blipFill>
          <a:blip r:embed="rId2"/>
          <a:srcRect/>
          <a:stretch>
            <a:fillRect/>
          </a:stretch>
        </p:blipFill>
        <p:spPr>
          <a:xfrm>
            <a:off x="2484438" y="333375"/>
            <a:ext cx="4073525" cy="6080125"/>
          </a:xfrm>
          <a:noFill/>
        </p:spPr>
      </p:pic>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altLang="zh-CN" smtClean="0"/>
              <a:t> </a:t>
            </a:r>
          </a:p>
        </p:txBody>
      </p:sp>
      <p:sp>
        <p:nvSpPr>
          <p:cNvPr id="61443" name="Rectangle 3"/>
          <p:cNvSpPr>
            <a:spLocks noGrp="1" noChangeArrowheads="1"/>
          </p:cNvSpPr>
          <p:nvPr>
            <p:ph sz="quarter" idx="1"/>
          </p:nvPr>
        </p:nvSpPr>
        <p:spPr/>
        <p:txBody>
          <a:bodyPr/>
          <a:lstStyle/>
          <a:p>
            <a:pPr eaLnBrk="1" hangingPunct="1">
              <a:buFontTx/>
              <a:buNone/>
            </a:pPr>
            <a:r>
              <a:rPr lang="en-US" altLang="zh-CN" smtClean="0"/>
              <a:t> </a:t>
            </a:r>
          </a:p>
        </p:txBody>
      </p:sp>
      <p:pic>
        <p:nvPicPr>
          <p:cNvPr id="61444" name="Picture 4" descr="7(19)"/>
          <p:cNvPicPr>
            <a:picLocks noChangeAspect="1" noChangeArrowheads="1"/>
          </p:cNvPicPr>
          <p:nvPr/>
        </p:nvPicPr>
        <p:blipFill>
          <a:blip r:embed="rId2"/>
          <a:srcRect/>
          <a:stretch>
            <a:fillRect/>
          </a:stretch>
        </p:blipFill>
        <p:spPr bwMode="auto">
          <a:xfrm>
            <a:off x="2555875" y="333375"/>
            <a:ext cx="3944938" cy="5888038"/>
          </a:xfrm>
          <a:prstGeom prst="rect">
            <a:avLst/>
          </a:prstGeom>
          <a:noFill/>
          <a:ln w="9525">
            <a:noFill/>
            <a:miter lim="800000"/>
            <a:headEnd/>
            <a:tailEnd/>
          </a:ln>
        </p:spPr>
      </p:pic>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altLang="zh-CN" smtClean="0"/>
              <a:t> </a:t>
            </a:r>
          </a:p>
        </p:txBody>
      </p:sp>
      <p:pic>
        <p:nvPicPr>
          <p:cNvPr id="62467" name="Picture 4" descr="10(8)"/>
          <p:cNvPicPr>
            <a:picLocks noGrp="1" noChangeAspect="1" noChangeArrowheads="1"/>
          </p:cNvPicPr>
          <p:nvPr>
            <p:ph sz="quarter" idx="1"/>
          </p:nvPr>
        </p:nvPicPr>
        <p:blipFill>
          <a:blip r:embed="rId2"/>
          <a:srcRect/>
          <a:stretch>
            <a:fillRect/>
          </a:stretch>
        </p:blipFill>
        <p:spPr>
          <a:xfrm>
            <a:off x="2627313" y="333375"/>
            <a:ext cx="4065587" cy="5892800"/>
          </a:xfrm>
          <a:noFill/>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50825" y="260350"/>
            <a:ext cx="8229600" cy="1143000"/>
          </a:xfrm>
        </p:spPr>
        <p:txBody>
          <a:bodyPr/>
          <a:lstStyle/>
          <a:p>
            <a:pPr eaLnBrk="1" hangingPunct="1"/>
            <a:r>
              <a:rPr lang="zh-CN" altLang="en-US" smtClean="0"/>
              <a:t>四、课程内容</a:t>
            </a:r>
          </a:p>
        </p:txBody>
      </p:sp>
      <p:sp>
        <p:nvSpPr>
          <p:cNvPr id="7171" name="Rectangle 3"/>
          <p:cNvSpPr>
            <a:spLocks noGrp="1" noChangeArrowheads="1"/>
          </p:cNvSpPr>
          <p:nvPr>
            <p:ph sz="quarter" idx="1"/>
          </p:nvPr>
        </p:nvSpPr>
        <p:spPr>
          <a:xfrm>
            <a:off x="539750" y="1643085"/>
            <a:ext cx="8229600" cy="4929187"/>
          </a:xfrm>
        </p:spPr>
        <p:txBody>
          <a:bodyPr>
            <a:normAutofit/>
          </a:bodyPr>
          <a:lstStyle/>
          <a:p>
            <a:pPr eaLnBrk="1" hangingPunct="1"/>
            <a:r>
              <a:rPr lang="zh-CN" altLang="en-US" dirty="0" smtClean="0">
                <a:latin typeface="楷体_GB2312" pitchFamily="49" charset="-122"/>
              </a:rPr>
              <a:t>第一章  画面造型语言</a:t>
            </a:r>
            <a:r>
              <a:rPr lang="en-US" altLang="zh-CN" sz="2000" dirty="0" smtClean="0">
                <a:solidFill>
                  <a:srgbClr val="FF6600"/>
                </a:solidFill>
              </a:rPr>
              <a:t>——</a:t>
            </a:r>
            <a:r>
              <a:rPr lang="zh-CN" altLang="en-US" sz="2000" dirty="0" smtClean="0">
                <a:solidFill>
                  <a:srgbClr val="FF6600"/>
                </a:solidFill>
              </a:rPr>
              <a:t>景别、景深与焦距、构图、色彩色调、光线、角度、视点</a:t>
            </a:r>
          </a:p>
          <a:p>
            <a:pPr eaLnBrk="1" hangingPunct="1"/>
            <a:r>
              <a:rPr lang="zh-CN" altLang="en-US" dirty="0" smtClean="0"/>
              <a:t>第二章  镜头形式</a:t>
            </a:r>
            <a:r>
              <a:rPr lang="en-US" altLang="zh-CN" sz="2000" dirty="0" smtClean="0">
                <a:solidFill>
                  <a:srgbClr val="FF6600"/>
                </a:solidFill>
              </a:rPr>
              <a:t>——</a:t>
            </a:r>
            <a:r>
              <a:rPr lang="zh-CN" altLang="en-US" sz="2000" dirty="0" smtClean="0">
                <a:solidFill>
                  <a:srgbClr val="FF6600"/>
                </a:solidFill>
              </a:rPr>
              <a:t>固定镜头、运动镜头、长镜头、场面调度</a:t>
            </a:r>
          </a:p>
          <a:p>
            <a:pPr eaLnBrk="1" hangingPunct="1"/>
            <a:r>
              <a:rPr lang="zh-CN" altLang="en-US" dirty="0" smtClean="0"/>
              <a:t>第三章  声音与声画关系</a:t>
            </a:r>
            <a:r>
              <a:rPr lang="en-US" altLang="zh-CN" sz="2000" dirty="0" smtClean="0">
                <a:solidFill>
                  <a:srgbClr val="FF6600"/>
                </a:solidFill>
              </a:rPr>
              <a:t>——</a:t>
            </a:r>
            <a:r>
              <a:rPr lang="zh-CN" altLang="en-US" sz="2000" dirty="0" smtClean="0">
                <a:solidFill>
                  <a:srgbClr val="FF6600"/>
                </a:solidFill>
              </a:rPr>
              <a:t>影视声音的构成元素及其功能、声画关系</a:t>
            </a:r>
          </a:p>
          <a:p>
            <a:pPr eaLnBrk="1" hangingPunct="1"/>
            <a:r>
              <a:rPr lang="zh-CN" altLang="en-US" dirty="0" smtClean="0"/>
              <a:t>第四章  蒙太奇</a:t>
            </a:r>
            <a:r>
              <a:rPr lang="en-US" altLang="zh-CN" sz="2000" dirty="0" smtClean="0">
                <a:solidFill>
                  <a:srgbClr val="FF6600"/>
                </a:solidFill>
              </a:rPr>
              <a:t>——</a:t>
            </a:r>
            <a:r>
              <a:rPr lang="zh-CN" altLang="en-US" sz="2000" dirty="0" smtClean="0">
                <a:solidFill>
                  <a:srgbClr val="FF6600"/>
                </a:solidFill>
              </a:rPr>
              <a:t>蒙太奇的产生依据、蒙太奇的发展、剪辑工作的意义、精典剪辑与苏联蒙太奇理论、影视时空的假定性和真实性</a:t>
            </a:r>
          </a:p>
          <a:p>
            <a:pPr eaLnBrk="1" hangingPunct="1"/>
            <a:r>
              <a:rPr lang="zh-CN" altLang="en-US" dirty="0" smtClean="0"/>
              <a:t>第五章  电影语言的叙事系统</a:t>
            </a:r>
            <a:r>
              <a:rPr lang="en-US" altLang="zh-CN" sz="2000" dirty="0" smtClean="0">
                <a:solidFill>
                  <a:srgbClr val="FF6600"/>
                </a:solidFill>
              </a:rPr>
              <a:t>——</a:t>
            </a:r>
            <a:r>
              <a:rPr lang="zh-CN" altLang="en-US" sz="2000" dirty="0" smtClean="0">
                <a:solidFill>
                  <a:srgbClr val="FF6600"/>
                </a:solidFill>
              </a:rPr>
              <a:t>整体质感、结构感、风格感</a:t>
            </a:r>
          </a:p>
          <a:p>
            <a:pPr eaLnBrk="1" hangingPunct="1"/>
            <a:r>
              <a:rPr lang="zh-CN" altLang="en-US" dirty="0" smtClean="0"/>
              <a:t>第六章  电影视听语言分析实例</a:t>
            </a:r>
            <a:r>
              <a:rPr lang="en-US" altLang="zh-CN" sz="2000" dirty="0" smtClean="0">
                <a:solidFill>
                  <a:srgbClr val="FF6600"/>
                </a:solidFill>
              </a:rPr>
              <a:t>——</a:t>
            </a:r>
            <a:r>
              <a:rPr lang="zh-CN" altLang="en-US" sz="2000" dirty="0" smtClean="0">
                <a:solidFill>
                  <a:srgbClr val="FF6600"/>
                </a:solidFill>
              </a:rPr>
              <a:t>美国、欧洲、亚洲</a:t>
            </a:r>
            <a:endParaRPr lang="zh-CN" altLang="en-US" dirty="0" smtClean="0"/>
          </a:p>
          <a:p>
            <a:pPr eaLnBrk="1" hangingPunct="1"/>
            <a:r>
              <a:rPr lang="zh-CN" altLang="en-US" dirty="0" smtClean="0"/>
              <a:t>第七章  电视视听语言分析实例</a:t>
            </a:r>
            <a:r>
              <a:rPr lang="en-US" altLang="zh-CN" sz="2000" dirty="0" smtClean="0">
                <a:solidFill>
                  <a:srgbClr val="FF6600"/>
                </a:solidFill>
              </a:rPr>
              <a:t>——</a:t>
            </a:r>
            <a:r>
              <a:rPr lang="zh-CN" altLang="en-US" sz="2000" dirty="0" smtClean="0">
                <a:solidFill>
                  <a:srgbClr val="FF6600"/>
                </a:solidFill>
              </a:rPr>
              <a:t>纪实类、文艺类、新闻类</a:t>
            </a:r>
            <a:endParaRPr lang="zh-CN" altLang="en-US" dirty="0" smtClean="0"/>
          </a:p>
          <a:p>
            <a:pPr eaLnBrk="1" hangingPunct="1"/>
            <a:endParaRPr lang="zh-CN" altLang="en-US" dirty="0" smtClean="0"/>
          </a:p>
          <a:p>
            <a:pPr eaLnBrk="1" hangingPunct="1"/>
            <a:endParaRPr lang="en-US" altLang="zh-CN" dirty="0" smtClean="0"/>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altLang="zh-CN" smtClean="0"/>
              <a:t> </a:t>
            </a:r>
          </a:p>
        </p:txBody>
      </p:sp>
      <p:pic>
        <p:nvPicPr>
          <p:cNvPr id="63491" name="Picture 4" descr="4(35)"/>
          <p:cNvPicPr>
            <a:picLocks noGrp="1" noChangeAspect="1" noChangeArrowheads="1"/>
          </p:cNvPicPr>
          <p:nvPr>
            <p:ph sz="quarter" idx="1"/>
          </p:nvPr>
        </p:nvPicPr>
        <p:blipFill>
          <a:blip r:embed="rId2"/>
          <a:srcRect/>
          <a:stretch>
            <a:fillRect/>
          </a:stretch>
        </p:blipFill>
        <p:spPr>
          <a:xfrm>
            <a:off x="2771775" y="404813"/>
            <a:ext cx="3995738" cy="5964237"/>
          </a:xfrm>
          <a:noFill/>
        </p:spPr>
      </p:pic>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altLang="zh-CN" smtClean="0"/>
              <a:t> </a:t>
            </a:r>
          </a:p>
        </p:txBody>
      </p:sp>
      <p:pic>
        <p:nvPicPr>
          <p:cNvPr id="64515" name="Picture 4" descr="3(33)"/>
          <p:cNvPicPr>
            <a:picLocks noGrp="1" noChangeAspect="1" noChangeArrowheads="1"/>
          </p:cNvPicPr>
          <p:nvPr>
            <p:ph sz="quarter" idx="1"/>
          </p:nvPr>
        </p:nvPicPr>
        <p:blipFill>
          <a:blip r:embed="rId2"/>
          <a:srcRect/>
          <a:stretch>
            <a:fillRect/>
          </a:stretch>
        </p:blipFill>
        <p:spPr>
          <a:xfrm>
            <a:off x="1476375" y="1052513"/>
            <a:ext cx="6557963" cy="4394200"/>
          </a:xfrm>
          <a:noFill/>
        </p:spPr>
      </p:pic>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altLang="zh-CN" smtClean="0"/>
              <a:t> </a:t>
            </a:r>
          </a:p>
        </p:txBody>
      </p:sp>
      <p:sp>
        <p:nvSpPr>
          <p:cNvPr id="65539" name="Rectangle 3"/>
          <p:cNvSpPr>
            <a:spLocks noGrp="1" noChangeArrowheads="1"/>
          </p:cNvSpPr>
          <p:nvPr>
            <p:ph sz="quarter" idx="1"/>
          </p:nvPr>
        </p:nvSpPr>
        <p:spPr/>
        <p:txBody>
          <a:bodyPr/>
          <a:lstStyle/>
          <a:p>
            <a:pPr eaLnBrk="1" hangingPunct="1">
              <a:buFontTx/>
              <a:buNone/>
            </a:pPr>
            <a:r>
              <a:rPr lang="en-US" altLang="zh-CN" smtClean="0"/>
              <a:t>  </a:t>
            </a:r>
          </a:p>
        </p:txBody>
      </p:sp>
      <p:pic>
        <p:nvPicPr>
          <p:cNvPr id="65540" name="Picture 4" descr="11(10)"/>
          <p:cNvPicPr>
            <a:picLocks noChangeAspect="1" noChangeArrowheads="1"/>
          </p:cNvPicPr>
          <p:nvPr/>
        </p:nvPicPr>
        <p:blipFill>
          <a:blip r:embed="rId2"/>
          <a:srcRect/>
          <a:stretch>
            <a:fillRect/>
          </a:stretch>
        </p:blipFill>
        <p:spPr bwMode="auto">
          <a:xfrm>
            <a:off x="2627313" y="333375"/>
            <a:ext cx="3949700" cy="6057900"/>
          </a:xfrm>
          <a:prstGeom prst="rect">
            <a:avLst/>
          </a:prstGeom>
          <a:noFill/>
          <a:ln w="9525">
            <a:noFill/>
            <a:miter lim="800000"/>
            <a:headEnd/>
            <a:tailEnd/>
          </a:ln>
        </p:spPr>
      </p:pic>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altLang="zh-CN" smtClean="0"/>
              <a:t> </a:t>
            </a:r>
          </a:p>
        </p:txBody>
      </p:sp>
      <p:sp>
        <p:nvSpPr>
          <p:cNvPr id="66563" name="Rectangle 3"/>
          <p:cNvSpPr>
            <a:spLocks noGrp="1" noChangeArrowheads="1"/>
          </p:cNvSpPr>
          <p:nvPr>
            <p:ph sz="quarter" idx="1"/>
          </p:nvPr>
        </p:nvSpPr>
        <p:spPr/>
        <p:txBody>
          <a:bodyPr/>
          <a:lstStyle/>
          <a:p>
            <a:pPr eaLnBrk="1" hangingPunct="1">
              <a:buFontTx/>
              <a:buNone/>
            </a:pPr>
            <a:r>
              <a:rPr lang="en-US" altLang="zh-CN" smtClean="0"/>
              <a:t> </a:t>
            </a:r>
          </a:p>
        </p:txBody>
      </p:sp>
      <p:pic>
        <p:nvPicPr>
          <p:cNvPr id="66564" name="Picture 4" descr="13(6)"/>
          <p:cNvPicPr>
            <a:picLocks noChangeAspect="1" noChangeArrowheads="1"/>
          </p:cNvPicPr>
          <p:nvPr/>
        </p:nvPicPr>
        <p:blipFill>
          <a:blip r:embed="rId2"/>
          <a:srcRect/>
          <a:stretch>
            <a:fillRect/>
          </a:stretch>
        </p:blipFill>
        <p:spPr bwMode="auto">
          <a:xfrm>
            <a:off x="2627313" y="260350"/>
            <a:ext cx="4059237" cy="6059488"/>
          </a:xfrm>
          <a:prstGeom prst="rect">
            <a:avLst/>
          </a:prstGeom>
          <a:noFill/>
          <a:ln w="9525">
            <a:noFill/>
            <a:miter lim="800000"/>
            <a:headEnd/>
            <a:tailEnd/>
          </a:ln>
        </p:spPr>
      </p:pic>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altLang="zh-CN" smtClean="0"/>
              <a:t> </a:t>
            </a:r>
          </a:p>
        </p:txBody>
      </p:sp>
      <p:sp>
        <p:nvSpPr>
          <p:cNvPr id="67587" name="Rectangle 3"/>
          <p:cNvSpPr>
            <a:spLocks noGrp="1" noChangeArrowheads="1"/>
          </p:cNvSpPr>
          <p:nvPr>
            <p:ph sz="quarter" idx="1"/>
          </p:nvPr>
        </p:nvSpPr>
        <p:spPr/>
        <p:txBody>
          <a:bodyPr/>
          <a:lstStyle/>
          <a:p>
            <a:pPr eaLnBrk="1" hangingPunct="1">
              <a:buFontTx/>
              <a:buNone/>
            </a:pPr>
            <a:r>
              <a:rPr lang="en-US" altLang="zh-CN" smtClean="0"/>
              <a:t> </a:t>
            </a:r>
          </a:p>
        </p:txBody>
      </p:sp>
      <p:pic>
        <p:nvPicPr>
          <p:cNvPr id="67588" name="Picture 4" descr="14(8)"/>
          <p:cNvPicPr>
            <a:picLocks noChangeAspect="1" noChangeArrowheads="1"/>
          </p:cNvPicPr>
          <p:nvPr/>
        </p:nvPicPr>
        <p:blipFill>
          <a:blip r:embed="rId2"/>
          <a:srcRect/>
          <a:stretch>
            <a:fillRect/>
          </a:stretch>
        </p:blipFill>
        <p:spPr bwMode="auto">
          <a:xfrm>
            <a:off x="2195513" y="333375"/>
            <a:ext cx="3973512" cy="5913438"/>
          </a:xfrm>
          <a:prstGeom prst="rect">
            <a:avLst/>
          </a:prstGeom>
          <a:noFill/>
          <a:ln w="9525">
            <a:noFill/>
            <a:miter lim="800000"/>
            <a:headEnd/>
            <a:tailEnd/>
          </a:ln>
        </p:spPr>
      </p:pic>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altLang="zh-CN" smtClean="0"/>
              <a:t> </a:t>
            </a:r>
          </a:p>
        </p:txBody>
      </p:sp>
      <p:pic>
        <p:nvPicPr>
          <p:cNvPr id="68611" name="Picture 4" descr="15(3)"/>
          <p:cNvPicPr>
            <a:picLocks noGrp="1" noChangeAspect="1" noChangeArrowheads="1"/>
          </p:cNvPicPr>
          <p:nvPr>
            <p:ph sz="quarter" idx="1"/>
          </p:nvPr>
        </p:nvPicPr>
        <p:blipFill>
          <a:blip r:embed="rId2"/>
          <a:srcRect/>
          <a:stretch>
            <a:fillRect/>
          </a:stretch>
        </p:blipFill>
        <p:spPr>
          <a:xfrm>
            <a:off x="1042988" y="981075"/>
            <a:ext cx="6953250" cy="4657725"/>
          </a:xfrm>
          <a:noFill/>
        </p:spPr>
      </p:pic>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zh-CN" altLang="en-US" smtClean="0"/>
              <a:t>三、色彩的特殊原理</a:t>
            </a:r>
          </a:p>
        </p:txBody>
      </p:sp>
      <p:sp>
        <p:nvSpPr>
          <p:cNvPr id="69635" name="Rectangle 3"/>
          <p:cNvSpPr>
            <a:spLocks noGrp="1" noChangeArrowheads="1"/>
          </p:cNvSpPr>
          <p:nvPr>
            <p:ph sz="quarter" idx="1"/>
          </p:nvPr>
        </p:nvSpPr>
        <p:spPr/>
        <p:txBody>
          <a:bodyPr/>
          <a:lstStyle/>
          <a:p>
            <a:pPr eaLnBrk="1" hangingPunct="1"/>
            <a:r>
              <a:rPr lang="zh-CN" altLang="en-US" smtClean="0"/>
              <a:t>色反差</a:t>
            </a:r>
          </a:p>
          <a:p>
            <a:pPr eaLnBrk="1" hangingPunct="1"/>
            <a:r>
              <a:rPr lang="zh-CN" altLang="en-US" smtClean="0"/>
              <a:t>色对比</a:t>
            </a: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altLang="zh-CN" smtClean="0"/>
              <a:t> </a:t>
            </a:r>
          </a:p>
        </p:txBody>
      </p:sp>
      <p:sp>
        <p:nvSpPr>
          <p:cNvPr id="70659" name="Rectangle 3"/>
          <p:cNvSpPr>
            <a:spLocks noGrp="1" noChangeArrowheads="1"/>
          </p:cNvSpPr>
          <p:nvPr>
            <p:ph sz="quarter" idx="1"/>
          </p:nvPr>
        </p:nvSpPr>
        <p:spPr>
          <a:xfrm>
            <a:off x="457200" y="549275"/>
            <a:ext cx="8229600" cy="5576888"/>
          </a:xfrm>
        </p:spPr>
        <p:txBody>
          <a:bodyPr>
            <a:normAutofit/>
          </a:bodyPr>
          <a:lstStyle/>
          <a:p>
            <a:pPr eaLnBrk="1" hangingPunct="1"/>
            <a:r>
              <a:rPr lang="en-US" altLang="zh-CN" smtClean="0"/>
              <a:t>【</a:t>
            </a:r>
            <a:r>
              <a:rPr lang="zh-CN" altLang="en-US" smtClean="0"/>
              <a:t>色反差</a:t>
            </a:r>
            <a:r>
              <a:rPr lang="en-US" altLang="zh-CN" smtClean="0"/>
              <a:t>】</a:t>
            </a:r>
          </a:p>
          <a:p>
            <a:pPr eaLnBrk="1" hangingPunct="1"/>
            <a:r>
              <a:rPr lang="zh-CN" altLang="en-US" smtClean="0"/>
              <a:t>色彩色别的差异。色环上距离越远，色反差就越大，互为补色的色彩反差最大。</a:t>
            </a:r>
          </a:p>
          <a:p>
            <a:pPr eaLnBrk="1" hangingPunct="1"/>
            <a:endParaRPr lang="zh-CN" altLang="en-US" smtClean="0"/>
          </a:p>
          <a:p>
            <a:pPr eaLnBrk="1" hangingPunct="1"/>
            <a:endParaRPr lang="zh-CN" altLang="en-US" smtClean="0"/>
          </a:p>
          <a:p>
            <a:pPr eaLnBrk="1" hangingPunct="1"/>
            <a:endParaRPr lang="zh-CN" altLang="en-US" smtClean="0"/>
          </a:p>
          <a:p>
            <a:pPr eaLnBrk="1" hangingPunct="1"/>
            <a:endParaRPr lang="zh-CN" altLang="en-US" smtClean="0"/>
          </a:p>
          <a:p>
            <a:pPr eaLnBrk="1" hangingPunct="1"/>
            <a:endParaRPr lang="zh-CN" altLang="en-US" smtClean="0"/>
          </a:p>
          <a:p>
            <a:pPr eaLnBrk="1" hangingPunct="1"/>
            <a:endParaRPr lang="zh-CN" altLang="en-US" smtClean="0"/>
          </a:p>
          <a:p>
            <a:pPr eaLnBrk="1" hangingPunct="1"/>
            <a:endParaRPr lang="zh-CN" altLang="en-US" smtClean="0"/>
          </a:p>
          <a:p>
            <a:pPr eaLnBrk="1" hangingPunct="1"/>
            <a:r>
              <a:rPr lang="zh-CN" altLang="en-US" smtClean="0"/>
              <a:t>色反差另一方面的含义：即色彩按明度比较所产生的明暗差别。</a:t>
            </a:r>
          </a:p>
          <a:p>
            <a:pPr eaLnBrk="1" hangingPunct="1"/>
            <a:endParaRPr lang="en-US" altLang="zh-CN" smtClean="0"/>
          </a:p>
        </p:txBody>
      </p:sp>
      <p:pic>
        <p:nvPicPr>
          <p:cNvPr id="70660" name="Picture 4" descr="12色环 坏"/>
          <p:cNvPicPr>
            <a:picLocks noChangeAspect="1" noChangeArrowheads="1"/>
          </p:cNvPicPr>
          <p:nvPr/>
        </p:nvPicPr>
        <p:blipFill>
          <a:blip r:embed="rId2"/>
          <a:srcRect/>
          <a:stretch>
            <a:fillRect/>
          </a:stretch>
        </p:blipFill>
        <p:spPr bwMode="auto">
          <a:xfrm>
            <a:off x="2484438" y="2060575"/>
            <a:ext cx="2563812" cy="25638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altLang="zh-CN" smtClean="0"/>
              <a:t> </a:t>
            </a:r>
          </a:p>
        </p:txBody>
      </p:sp>
      <p:sp>
        <p:nvSpPr>
          <p:cNvPr id="71683" name="Rectangle 3"/>
          <p:cNvSpPr>
            <a:spLocks noGrp="1" noChangeArrowheads="1"/>
          </p:cNvSpPr>
          <p:nvPr>
            <p:ph sz="quarter" idx="1"/>
          </p:nvPr>
        </p:nvSpPr>
        <p:spPr>
          <a:xfrm>
            <a:off x="457200" y="404813"/>
            <a:ext cx="8229600" cy="5721350"/>
          </a:xfrm>
        </p:spPr>
        <p:txBody>
          <a:bodyPr/>
          <a:lstStyle/>
          <a:p>
            <a:pPr eaLnBrk="1" hangingPunct="1"/>
            <a:r>
              <a:rPr lang="en-US" altLang="zh-CN" smtClean="0"/>
              <a:t>【</a:t>
            </a:r>
            <a:r>
              <a:rPr lang="zh-CN" altLang="en-US" smtClean="0"/>
              <a:t>色对比</a:t>
            </a:r>
            <a:r>
              <a:rPr lang="en-US" altLang="zh-CN" smtClean="0"/>
              <a:t>】</a:t>
            </a:r>
          </a:p>
          <a:p>
            <a:pPr eaLnBrk="1" hangingPunct="1"/>
            <a:r>
              <a:rPr lang="zh-CN" altLang="en-US" smtClean="0"/>
              <a:t>色彩同时对比</a:t>
            </a:r>
          </a:p>
        </p:txBody>
      </p:sp>
      <p:pic>
        <p:nvPicPr>
          <p:cNvPr id="71684" name="Picture 8" descr="麦当劳薯条20100411191240"/>
          <p:cNvPicPr>
            <a:picLocks noChangeAspect="1" noChangeArrowheads="1"/>
          </p:cNvPicPr>
          <p:nvPr/>
        </p:nvPicPr>
        <p:blipFill>
          <a:blip r:embed="rId2"/>
          <a:srcRect/>
          <a:stretch>
            <a:fillRect/>
          </a:stretch>
        </p:blipFill>
        <p:spPr bwMode="auto">
          <a:xfrm>
            <a:off x="539750" y="1341438"/>
            <a:ext cx="2663825" cy="2179637"/>
          </a:xfrm>
          <a:prstGeom prst="rect">
            <a:avLst/>
          </a:prstGeom>
          <a:noFill/>
          <a:ln w="9525">
            <a:noFill/>
            <a:miter lim="800000"/>
            <a:headEnd/>
            <a:tailEnd/>
          </a:ln>
        </p:spPr>
      </p:pic>
      <p:pic>
        <p:nvPicPr>
          <p:cNvPr id="71685" name="Picture 10" descr="爱美丽 色反差 老妈"/>
          <p:cNvPicPr>
            <a:picLocks noChangeAspect="1" noChangeArrowheads="1"/>
          </p:cNvPicPr>
          <p:nvPr/>
        </p:nvPicPr>
        <p:blipFill>
          <a:blip r:embed="rId3"/>
          <a:srcRect/>
          <a:stretch>
            <a:fillRect/>
          </a:stretch>
        </p:blipFill>
        <p:spPr bwMode="auto">
          <a:xfrm>
            <a:off x="3924300" y="3500438"/>
            <a:ext cx="4681538" cy="2638425"/>
          </a:xfrm>
          <a:prstGeom prst="rect">
            <a:avLst/>
          </a:prstGeom>
          <a:noFill/>
          <a:ln w="9525">
            <a:noFill/>
            <a:miter lim="800000"/>
            <a:headEnd/>
            <a:tailEnd/>
          </a:ln>
        </p:spPr>
      </p:pic>
      <p:pic>
        <p:nvPicPr>
          <p:cNvPr id="71686" name="Picture 11" descr="爱美丽 色反差 美丽1"/>
          <p:cNvPicPr>
            <a:picLocks noChangeAspect="1" noChangeArrowheads="1"/>
          </p:cNvPicPr>
          <p:nvPr/>
        </p:nvPicPr>
        <p:blipFill>
          <a:blip r:embed="rId4"/>
          <a:srcRect/>
          <a:stretch>
            <a:fillRect/>
          </a:stretch>
        </p:blipFill>
        <p:spPr bwMode="auto">
          <a:xfrm>
            <a:off x="3995738" y="620713"/>
            <a:ext cx="4537075" cy="2557462"/>
          </a:xfrm>
          <a:prstGeom prst="rect">
            <a:avLst/>
          </a:prstGeom>
          <a:noFill/>
          <a:ln w="9525">
            <a:noFill/>
            <a:miter lim="800000"/>
            <a:headEnd/>
            <a:tailEnd/>
          </a:ln>
        </p:spPr>
      </p:pic>
      <p:pic>
        <p:nvPicPr>
          <p:cNvPr id="71687" name="Picture 12" descr="麦当劳薯条20100411191311"/>
          <p:cNvPicPr>
            <a:picLocks noChangeAspect="1" noChangeArrowheads="1"/>
          </p:cNvPicPr>
          <p:nvPr/>
        </p:nvPicPr>
        <p:blipFill>
          <a:blip r:embed="rId5"/>
          <a:srcRect/>
          <a:stretch>
            <a:fillRect/>
          </a:stretch>
        </p:blipFill>
        <p:spPr bwMode="auto">
          <a:xfrm>
            <a:off x="539750" y="3789363"/>
            <a:ext cx="2727325" cy="22320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altLang="zh-CN" smtClean="0"/>
              <a:t> </a:t>
            </a:r>
          </a:p>
        </p:txBody>
      </p:sp>
      <p:sp>
        <p:nvSpPr>
          <p:cNvPr id="72707" name="Rectangle 6"/>
          <p:cNvSpPr>
            <a:spLocks noGrp="1" noChangeArrowheads="1"/>
          </p:cNvSpPr>
          <p:nvPr>
            <p:ph type="body" orient="vert" idx="1"/>
          </p:nvPr>
        </p:nvSpPr>
        <p:spPr>
          <a:xfrm flipV="1">
            <a:off x="457200" y="6126163"/>
            <a:ext cx="8229600" cy="471487"/>
          </a:xfrm>
        </p:spPr>
        <p:txBody>
          <a:bodyPr/>
          <a:lstStyle/>
          <a:p>
            <a:pPr eaLnBrk="1" hangingPunct="1">
              <a:buFontTx/>
              <a:buNone/>
            </a:pPr>
            <a:r>
              <a:rPr lang="en-US" altLang="zh-CN" smtClean="0"/>
              <a:t>  </a:t>
            </a:r>
          </a:p>
        </p:txBody>
      </p:sp>
      <p:pic>
        <p:nvPicPr>
          <p:cNvPr id="72708" name="Picture 5" descr="暴风截屏20100411190457"/>
          <p:cNvPicPr>
            <a:picLocks noChangeAspect="1" noChangeArrowheads="1"/>
          </p:cNvPicPr>
          <p:nvPr/>
        </p:nvPicPr>
        <p:blipFill>
          <a:blip r:embed="rId2"/>
          <a:srcRect/>
          <a:stretch>
            <a:fillRect/>
          </a:stretch>
        </p:blipFill>
        <p:spPr bwMode="auto">
          <a:xfrm>
            <a:off x="4787900" y="1125538"/>
            <a:ext cx="3816350" cy="2290762"/>
          </a:xfrm>
          <a:prstGeom prst="rect">
            <a:avLst/>
          </a:prstGeom>
          <a:noFill/>
          <a:ln w="9525">
            <a:noFill/>
            <a:miter lim="800000"/>
            <a:headEnd/>
            <a:tailEnd/>
          </a:ln>
        </p:spPr>
      </p:pic>
      <p:pic>
        <p:nvPicPr>
          <p:cNvPr id="72709" name="Picture 7" descr="暴风截屏20100411190510"/>
          <p:cNvPicPr>
            <a:picLocks noChangeAspect="1" noChangeArrowheads="1"/>
          </p:cNvPicPr>
          <p:nvPr/>
        </p:nvPicPr>
        <p:blipFill>
          <a:blip r:embed="rId3"/>
          <a:srcRect/>
          <a:stretch>
            <a:fillRect/>
          </a:stretch>
        </p:blipFill>
        <p:spPr bwMode="auto">
          <a:xfrm>
            <a:off x="684213" y="3789363"/>
            <a:ext cx="3922712" cy="2352675"/>
          </a:xfrm>
          <a:prstGeom prst="rect">
            <a:avLst/>
          </a:prstGeom>
          <a:noFill/>
          <a:ln w="9525">
            <a:noFill/>
            <a:miter lim="800000"/>
            <a:headEnd/>
            <a:tailEnd/>
          </a:ln>
        </p:spPr>
      </p:pic>
      <p:pic>
        <p:nvPicPr>
          <p:cNvPr id="72710" name="Picture 8" descr="暴风截屏20100411190525"/>
          <p:cNvPicPr>
            <a:picLocks noChangeAspect="1" noChangeArrowheads="1"/>
          </p:cNvPicPr>
          <p:nvPr/>
        </p:nvPicPr>
        <p:blipFill>
          <a:blip r:embed="rId4"/>
          <a:srcRect/>
          <a:stretch>
            <a:fillRect/>
          </a:stretch>
        </p:blipFill>
        <p:spPr bwMode="auto">
          <a:xfrm>
            <a:off x="4932363" y="3789363"/>
            <a:ext cx="3863975" cy="2316162"/>
          </a:xfrm>
          <a:prstGeom prst="rect">
            <a:avLst/>
          </a:prstGeom>
          <a:noFill/>
          <a:ln w="9525">
            <a:noFill/>
            <a:miter lim="800000"/>
            <a:headEnd/>
            <a:tailEnd/>
          </a:ln>
        </p:spPr>
      </p:pic>
      <p:pic>
        <p:nvPicPr>
          <p:cNvPr id="72711" name="Picture 9" descr="暴风截屏20100411190846"/>
          <p:cNvPicPr>
            <a:picLocks noChangeAspect="1" noChangeArrowheads="1"/>
          </p:cNvPicPr>
          <p:nvPr/>
        </p:nvPicPr>
        <p:blipFill>
          <a:blip r:embed="rId5"/>
          <a:srcRect/>
          <a:stretch>
            <a:fillRect/>
          </a:stretch>
        </p:blipFill>
        <p:spPr bwMode="auto">
          <a:xfrm>
            <a:off x="755650" y="1125538"/>
            <a:ext cx="3860800" cy="2317750"/>
          </a:xfrm>
          <a:prstGeom prst="rect">
            <a:avLst/>
          </a:prstGeom>
          <a:noFill/>
          <a:ln w="9525">
            <a:noFill/>
            <a:miter lim="800000"/>
            <a:headEnd/>
            <a:tailEnd/>
          </a:ln>
        </p:spPr>
      </p:pic>
      <p:sp>
        <p:nvSpPr>
          <p:cNvPr id="72712" name="Rectangle 11"/>
          <p:cNvSpPr>
            <a:spLocks noChangeArrowheads="1"/>
          </p:cNvSpPr>
          <p:nvPr/>
        </p:nvSpPr>
        <p:spPr bwMode="auto">
          <a:xfrm>
            <a:off x="684213" y="404813"/>
            <a:ext cx="2022475" cy="457200"/>
          </a:xfrm>
          <a:prstGeom prst="rect">
            <a:avLst/>
          </a:prstGeom>
          <a:noFill/>
          <a:ln w="9525">
            <a:noFill/>
            <a:miter lim="800000"/>
            <a:headEnd/>
            <a:tailEnd/>
          </a:ln>
          <a:effectLst/>
        </p:spPr>
        <p:txBody>
          <a:bodyPr wrap="none">
            <a:spAutoFit/>
          </a:bodyPr>
          <a:lstStyle/>
          <a:p>
            <a:r>
              <a:rPr lang="zh-CN" altLang="en-US" sz="2400" b="1">
                <a:solidFill>
                  <a:srgbClr val="FF3399"/>
                </a:solidFill>
                <a:ea typeface="楷体_GB2312" pitchFamily="49" charset="-122"/>
              </a:rPr>
              <a:t>色彩相继对比</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zh-CN" altLang="en-US" smtClean="0"/>
              <a:t>五、学习方法</a:t>
            </a:r>
          </a:p>
        </p:txBody>
      </p:sp>
      <p:sp>
        <p:nvSpPr>
          <p:cNvPr id="8195" name="Rectangle 3"/>
          <p:cNvSpPr>
            <a:spLocks noGrp="1" noChangeArrowheads="1"/>
          </p:cNvSpPr>
          <p:nvPr>
            <p:ph sz="quarter" idx="1"/>
          </p:nvPr>
        </p:nvSpPr>
        <p:spPr/>
        <p:txBody>
          <a:bodyPr/>
          <a:lstStyle/>
          <a:p>
            <a:pPr eaLnBrk="1" hangingPunct="1"/>
            <a:r>
              <a:rPr lang="zh-CN" altLang="en-US" smtClean="0"/>
              <a:t>讲授</a:t>
            </a:r>
          </a:p>
          <a:p>
            <a:pPr eaLnBrk="1" hangingPunct="1"/>
            <a:r>
              <a:rPr lang="zh-CN" altLang="en-US" smtClean="0"/>
              <a:t>影视作品观摩</a:t>
            </a:r>
          </a:p>
          <a:p>
            <a:pPr eaLnBrk="1" hangingPunct="1"/>
            <a:r>
              <a:rPr lang="zh-CN" altLang="en-US" smtClean="0"/>
              <a:t>课堂作业（影像化思维训练）</a:t>
            </a: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zh-CN" altLang="en-US" smtClean="0"/>
              <a:t>四、色调</a:t>
            </a:r>
          </a:p>
        </p:txBody>
      </p:sp>
      <p:sp>
        <p:nvSpPr>
          <p:cNvPr id="73731" name="Rectangle 3"/>
          <p:cNvSpPr>
            <a:spLocks noGrp="1" noChangeArrowheads="1"/>
          </p:cNvSpPr>
          <p:nvPr>
            <p:ph sz="quarter" idx="1"/>
          </p:nvPr>
        </p:nvSpPr>
        <p:spPr>
          <a:xfrm>
            <a:off x="457200" y="1600200"/>
            <a:ext cx="7643813" cy="4525963"/>
          </a:xfrm>
        </p:spPr>
        <p:txBody>
          <a:bodyPr>
            <a:normAutofit/>
          </a:bodyPr>
          <a:lstStyle/>
          <a:p>
            <a:pPr eaLnBrk="1" hangingPunct="1"/>
            <a:r>
              <a:rPr lang="zh-CN" altLang="en-US" smtClean="0"/>
              <a:t>概念：色调是彩色电影电视画面中总的色彩组织或配置，以某种颜色为主导，使画面呈现一定的色彩倾向。即指场景空间的整体、环境、天气、光源、人物服装和化妆、重要道具等的色彩、色值、色相饱和度的总体特征。</a:t>
            </a:r>
          </a:p>
          <a:p>
            <a:pPr eaLnBrk="1" hangingPunct="1"/>
            <a:r>
              <a:rPr lang="zh-CN" altLang="en-US" smtClean="0"/>
              <a:t>分类：按色别划分，可分为蓝调子、绿调子、红调子等；按色彩明度划分，可以分为亮调子和暗调子，浓调子和淡调子；按色性划分可分为冷调子和暖调子。</a:t>
            </a: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zh-CN" altLang="en-US" smtClean="0"/>
              <a:t>五、色调</a:t>
            </a:r>
            <a:r>
              <a:rPr lang="en-US" altLang="zh-CN" smtClean="0"/>
              <a:t>/</a:t>
            </a:r>
            <a:r>
              <a:rPr lang="zh-CN" altLang="en-US" smtClean="0"/>
              <a:t>色彩手段</a:t>
            </a:r>
          </a:p>
        </p:txBody>
      </p:sp>
      <p:sp>
        <p:nvSpPr>
          <p:cNvPr id="74755" name="Rectangle 3"/>
          <p:cNvSpPr>
            <a:spLocks noGrp="1" noChangeArrowheads="1"/>
          </p:cNvSpPr>
          <p:nvPr>
            <p:ph sz="quarter" idx="1"/>
          </p:nvPr>
        </p:nvSpPr>
        <p:spPr>
          <a:xfrm>
            <a:off x="457200" y="1600200"/>
            <a:ext cx="7931150" cy="4060825"/>
          </a:xfrm>
        </p:spPr>
        <p:txBody>
          <a:bodyPr>
            <a:normAutofit/>
          </a:bodyPr>
          <a:lstStyle/>
          <a:p>
            <a:pPr eaLnBrk="1" hangingPunct="1"/>
            <a:r>
              <a:rPr lang="zh-CN" altLang="en-US" smtClean="0"/>
              <a:t>和谐</a:t>
            </a:r>
            <a:r>
              <a:rPr lang="en-US" altLang="zh-CN" smtClean="0"/>
              <a:t>——</a:t>
            </a:r>
            <a:r>
              <a:rPr lang="zh-CN" altLang="en-US" smtClean="0"/>
              <a:t>强调主色调的完整性</a:t>
            </a:r>
          </a:p>
          <a:p>
            <a:pPr eaLnBrk="1" hangingPunct="1"/>
            <a:r>
              <a:rPr lang="zh-CN" altLang="en-US" smtClean="0"/>
              <a:t>对比</a:t>
            </a:r>
            <a:r>
              <a:rPr lang="en-US" altLang="zh-CN" smtClean="0"/>
              <a:t>——</a:t>
            </a:r>
            <a:r>
              <a:rPr lang="zh-CN" altLang="en-US" smtClean="0"/>
              <a:t>呈现重点色和主题色。</a:t>
            </a:r>
          </a:p>
          <a:p>
            <a:pPr eaLnBrk="1" hangingPunct="1">
              <a:buFontTx/>
              <a:buNone/>
            </a:pPr>
            <a:r>
              <a:rPr lang="zh-CN" altLang="en-US" smtClean="0"/>
              <a:t>                  </a:t>
            </a:r>
          </a:p>
          <a:p>
            <a:pPr eaLnBrk="1" hangingPunct="1">
              <a:buFontTx/>
              <a:buNone/>
            </a:pPr>
            <a:r>
              <a:rPr lang="zh-CN" altLang="en-US" smtClean="0"/>
              <a:t>    补充：主题色的呈现方法</a:t>
            </a:r>
          </a:p>
          <a:p>
            <a:pPr eaLnBrk="1" hangingPunct="1">
              <a:buFontTx/>
              <a:buNone/>
            </a:pPr>
            <a:r>
              <a:rPr lang="zh-CN" altLang="en-US" smtClean="0"/>
              <a:t>    </a:t>
            </a:r>
            <a:r>
              <a:rPr lang="en-US" altLang="zh-CN" smtClean="0"/>
              <a:t>1</a:t>
            </a:r>
            <a:r>
              <a:rPr lang="zh-CN" altLang="en-US" smtClean="0"/>
              <a:t>、主题色的呈现频率和面积；</a:t>
            </a:r>
          </a:p>
          <a:p>
            <a:pPr eaLnBrk="1" hangingPunct="1">
              <a:buFontTx/>
              <a:buNone/>
            </a:pPr>
            <a:r>
              <a:rPr lang="zh-CN" altLang="en-US" smtClean="0"/>
              <a:t>    </a:t>
            </a:r>
            <a:r>
              <a:rPr lang="en-US" altLang="zh-CN" smtClean="0"/>
              <a:t>2</a:t>
            </a:r>
            <a:r>
              <a:rPr lang="zh-CN" altLang="en-US" smtClean="0"/>
              <a:t>、利用色彩同时对比与相继对比中突出主题色；</a:t>
            </a:r>
          </a:p>
          <a:p>
            <a:pPr eaLnBrk="1" hangingPunct="1">
              <a:buFontTx/>
              <a:buNone/>
            </a:pPr>
            <a:r>
              <a:rPr lang="zh-CN" altLang="en-US" smtClean="0"/>
              <a:t>    </a:t>
            </a:r>
            <a:r>
              <a:rPr lang="en-US" altLang="zh-CN" smtClean="0"/>
              <a:t>3</a:t>
            </a:r>
            <a:r>
              <a:rPr lang="zh-CN" altLang="en-US" smtClean="0"/>
              <a:t>、视觉元素的色彩控制；</a:t>
            </a: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zh-CN" altLang="en-US" smtClean="0"/>
              <a:t>六、色彩的主要表现功能</a:t>
            </a:r>
          </a:p>
        </p:txBody>
      </p:sp>
      <p:sp>
        <p:nvSpPr>
          <p:cNvPr id="75779" name="Rectangle 3"/>
          <p:cNvSpPr>
            <a:spLocks noGrp="1" noChangeArrowheads="1"/>
          </p:cNvSpPr>
          <p:nvPr>
            <p:ph sz="quarter" idx="1"/>
          </p:nvPr>
        </p:nvSpPr>
        <p:spPr/>
        <p:txBody>
          <a:bodyPr>
            <a:normAutofit/>
          </a:bodyPr>
          <a:lstStyle/>
          <a:p>
            <a:pPr eaLnBrk="1" hangingPunct="1"/>
            <a:r>
              <a:rPr lang="zh-CN" altLang="en-US" smtClean="0"/>
              <a:t>色彩可以是人物心理和情绪的外化   </a:t>
            </a:r>
            <a:r>
              <a:rPr lang="en-US" altLang="zh-CN" smtClean="0"/>
              <a:t>《</a:t>
            </a:r>
            <a:r>
              <a:rPr lang="zh-CN" altLang="en-US" smtClean="0"/>
              <a:t>法国中尉的女人</a:t>
            </a:r>
            <a:r>
              <a:rPr lang="en-US" altLang="zh-CN" smtClean="0"/>
              <a:t>》</a:t>
            </a:r>
          </a:p>
          <a:p>
            <a:pPr eaLnBrk="1" hangingPunct="1"/>
            <a:r>
              <a:rPr lang="zh-CN" altLang="en-US" smtClean="0"/>
              <a:t>由色彩传达影片内在主旨的总倾向  </a:t>
            </a:r>
            <a:r>
              <a:rPr lang="en-US" altLang="zh-CN" smtClean="0"/>
              <a:t>《</a:t>
            </a:r>
            <a:r>
              <a:rPr lang="zh-CN" altLang="en-US" smtClean="0"/>
              <a:t>黄土地</a:t>
            </a:r>
            <a:r>
              <a:rPr lang="en-US" altLang="zh-CN" smtClean="0"/>
              <a:t>》</a:t>
            </a:r>
          </a:p>
          <a:p>
            <a:pPr eaLnBrk="1" hangingPunct="1"/>
            <a:r>
              <a:rPr lang="zh-CN" altLang="en-US" smtClean="0"/>
              <a:t>色彩在镜头里体现的绘画特性  </a:t>
            </a:r>
            <a:r>
              <a:rPr lang="en-US" altLang="zh-CN" smtClean="0"/>
              <a:t>《</a:t>
            </a:r>
            <a:r>
              <a:rPr lang="zh-CN" altLang="en-US" smtClean="0"/>
              <a:t>呼喊与细语</a:t>
            </a:r>
            <a:r>
              <a:rPr lang="en-US" altLang="zh-CN" smtClean="0"/>
              <a:t>》</a:t>
            </a:r>
          </a:p>
          <a:p>
            <a:pPr eaLnBrk="1" hangingPunct="1"/>
            <a:r>
              <a:rPr lang="zh-CN" altLang="en-US" smtClean="0"/>
              <a:t>色彩在影视作品中的象征作用   </a:t>
            </a:r>
            <a:r>
              <a:rPr lang="en-US" altLang="zh-CN" smtClean="0"/>
              <a:t>《</a:t>
            </a:r>
            <a:r>
              <a:rPr lang="zh-CN" altLang="en-US" smtClean="0"/>
              <a:t>蓝</a:t>
            </a:r>
            <a:r>
              <a:rPr lang="en-US" altLang="zh-CN" smtClean="0"/>
              <a:t>》</a:t>
            </a:r>
          </a:p>
          <a:p>
            <a:pPr eaLnBrk="1" hangingPunct="1"/>
            <a:r>
              <a:rPr lang="zh-CN" altLang="en-US" smtClean="0"/>
              <a:t>延伸和拓展主题 </a:t>
            </a:r>
            <a:r>
              <a:rPr lang="en-US" altLang="zh-CN" smtClean="0"/>
              <a:t>《</a:t>
            </a:r>
            <a:r>
              <a:rPr lang="zh-CN" altLang="en-US" smtClean="0"/>
              <a:t>辛德勒的名单</a:t>
            </a:r>
            <a:r>
              <a:rPr lang="en-US" altLang="zh-CN" smtClean="0"/>
              <a:t>》《</a:t>
            </a:r>
            <a:r>
              <a:rPr lang="zh-CN" altLang="en-US" smtClean="0"/>
              <a:t>贫民富翁</a:t>
            </a:r>
            <a:r>
              <a:rPr lang="en-US" altLang="zh-CN" smtClean="0"/>
              <a:t>》 </a:t>
            </a:r>
          </a:p>
          <a:p>
            <a:pPr eaLnBrk="1" hangingPunct="1"/>
            <a:endParaRPr lang="en-US" altLang="zh-CN" smtClean="0"/>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zh-CN" altLang="en-US" smtClean="0"/>
              <a:t>第五节  光线</a:t>
            </a:r>
          </a:p>
        </p:txBody>
      </p:sp>
      <p:sp>
        <p:nvSpPr>
          <p:cNvPr id="76803" name="Rectangle 3"/>
          <p:cNvSpPr>
            <a:spLocks noGrp="1" noChangeArrowheads="1"/>
          </p:cNvSpPr>
          <p:nvPr>
            <p:ph sz="quarter" idx="1"/>
          </p:nvPr>
        </p:nvSpPr>
        <p:spPr/>
        <p:txBody>
          <a:bodyPr/>
          <a:lstStyle/>
          <a:p>
            <a:pPr eaLnBrk="1" hangingPunct="1"/>
            <a:r>
              <a:rPr lang="zh-CN" altLang="en-US" smtClean="0"/>
              <a:t>光的类型与画面造型特点</a:t>
            </a:r>
          </a:p>
          <a:p>
            <a:pPr eaLnBrk="1" hangingPunct="1"/>
            <a:r>
              <a:rPr lang="zh-CN" altLang="en-US" smtClean="0"/>
              <a:t>照明的实际操作</a:t>
            </a:r>
          </a:p>
          <a:p>
            <a:pPr eaLnBrk="1" hangingPunct="1"/>
            <a:r>
              <a:rPr lang="zh-CN" altLang="en-US" smtClean="0"/>
              <a:t>光线在影视作品中的作用</a:t>
            </a:r>
          </a:p>
          <a:p>
            <a:pPr eaLnBrk="1" hangingPunct="1"/>
            <a:r>
              <a:rPr lang="zh-CN" altLang="en-US" smtClean="0"/>
              <a:t>影视创作中的照明处理</a:t>
            </a: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zh-CN" altLang="en-US" smtClean="0"/>
              <a:t>一、光的类型与画面造型特点</a:t>
            </a:r>
          </a:p>
        </p:txBody>
      </p:sp>
      <p:sp>
        <p:nvSpPr>
          <p:cNvPr id="77827" name="Rectangle 3"/>
          <p:cNvSpPr>
            <a:spLocks noGrp="1" noChangeArrowheads="1"/>
          </p:cNvSpPr>
          <p:nvPr>
            <p:ph sz="quarter" idx="1"/>
          </p:nvPr>
        </p:nvSpPr>
        <p:spPr/>
        <p:txBody>
          <a:bodyPr/>
          <a:lstStyle/>
          <a:p>
            <a:pPr eaLnBrk="1" hangingPunct="1"/>
            <a:r>
              <a:rPr lang="zh-CN" altLang="en-US" smtClean="0"/>
              <a:t>按光源划分</a:t>
            </a:r>
          </a:p>
          <a:p>
            <a:pPr eaLnBrk="1" hangingPunct="1"/>
            <a:r>
              <a:rPr lang="zh-CN" altLang="en-US" smtClean="0"/>
              <a:t>按光线的性质划分</a:t>
            </a:r>
          </a:p>
          <a:p>
            <a:pPr eaLnBrk="1" hangingPunct="1"/>
            <a:r>
              <a:rPr lang="zh-CN" altLang="en-US" smtClean="0"/>
              <a:t>按造型的性质划分</a:t>
            </a:r>
          </a:p>
          <a:p>
            <a:pPr eaLnBrk="1" hangingPunct="1"/>
            <a:r>
              <a:rPr lang="zh-CN" altLang="en-US" smtClean="0"/>
              <a:t>按光位划分</a:t>
            </a: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altLang="zh-CN" smtClean="0"/>
              <a:t> </a:t>
            </a:r>
          </a:p>
        </p:txBody>
      </p:sp>
      <p:sp>
        <p:nvSpPr>
          <p:cNvPr id="78851" name="Rectangle 3"/>
          <p:cNvSpPr>
            <a:spLocks noGrp="1" noChangeArrowheads="1"/>
          </p:cNvSpPr>
          <p:nvPr>
            <p:ph sz="quarter" idx="1"/>
          </p:nvPr>
        </p:nvSpPr>
        <p:spPr>
          <a:xfrm>
            <a:off x="457200" y="765175"/>
            <a:ext cx="8075613" cy="5360988"/>
          </a:xfrm>
        </p:spPr>
        <p:txBody>
          <a:bodyPr/>
          <a:lstStyle/>
          <a:p>
            <a:pPr eaLnBrk="1" hangingPunct="1">
              <a:buFontTx/>
              <a:buNone/>
            </a:pPr>
            <a:r>
              <a:rPr lang="en-US" altLang="zh-CN" smtClean="0"/>
              <a:t>【</a:t>
            </a:r>
            <a:r>
              <a:rPr lang="zh-CN" altLang="en-US" smtClean="0"/>
              <a:t>按光源划分</a:t>
            </a:r>
            <a:r>
              <a:rPr lang="en-US" altLang="zh-CN" smtClean="0"/>
              <a:t>】</a:t>
            </a:r>
          </a:p>
          <a:p>
            <a:pPr eaLnBrk="1" hangingPunct="1">
              <a:buFontTx/>
              <a:buNone/>
            </a:pPr>
            <a:r>
              <a:rPr lang="en-US" altLang="zh-CN" smtClean="0"/>
              <a:t>1</a:t>
            </a:r>
            <a:r>
              <a:rPr lang="zh-CN" altLang="en-US" smtClean="0"/>
              <a:t>、自然光：阳光和天空光，包含晴天太阳的直射光和天空光；也包含阴天、下雨天、下雪天的天空的漫散射光以及月光和星光。</a:t>
            </a:r>
          </a:p>
          <a:p>
            <a:pPr eaLnBrk="1" hangingPunct="1">
              <a:buFontTx/>
              <a:buNone/>
            </a:pPr>
            <a:r>
              <a:rPr lang="en-US" altLang="zh-CN" smtClean="0"/>
              <a:t>2</a:t>
            </a:r>
            <a:r>
              <a:rPr lang="zh-CN" altLang="en-US" smtClean="0"/>
              <a:t>、人工光：灯光的照明。</a:t>
            </a:r>
          </a:p>
          <a:p>
            <a:pPr eaLnBrk="1" hangingPunct="1">
              <a:buFontTx/>
              <a:buNone/>
            </a:pPr>
            <a:endParaRPr lang="en-US" altLang="zh-CN" smtClean="0"/>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altLang="zh-CN" smtClean="0"/>
              <a:t> </a:t>
            </a:r>
          </a:p>
        </p:txBody>
      </p:sp>
      <p:sp>
        <p:nvSpPr>
          <p:cNvPr id="79875" name="Rectangle 3"/>
          <p:cNvSpPr>
            <a:spLocks noGrp="1" noChangeArrowheads="1"/>
          </p:cNvSpPr>
          <p:nvPr>
            <p:ph sz="quarter" idx="1"/>
          </p:nvPr>
        </p:nvSpPr>
        <p:spPr>
          <a:xfrm>
            <a:off x="457200" y="981075"/>
            <a:ext cx="4259263" cy="5145088"/>
          </a:xfrm>
        </p:spPr>
        <p:txBody>
          <a:bodyPr/>
          <a:lstStyle/>
          <a:p>
            <a:pPr eaLnBrk="1" hangingPunct="1">
              <a:buFontTx/>
              <a:buNone/>
            </a:pPr>
            <a:r>
              <a:rPr lang="en-US" altLang="zh-CN" smtClean="0"/>
              <a:t>【</a:t>
            </a:r>
            <a:r>
              <a:rPr lang="zh-CN" altLang="en-US" smtClean="0"/>
              <a:t>按光线的性质划分</a:t>
            </a:r>
            <a:r>
              <a:rPr lang="en-US" altLang="zh-CN" smtClean="0"/>
              <a:t>】</a:t>
            </a:r>
          </a:p>
          <a:p>
            <a:pPr eaLnBrk="1" hangingPunct="1">
              <a:buFontTx/>
              <a:buNone/>
            </a:pPr>
            <a:r>
              <a:rPr lang="en-US" altLang="zh-CN" smtClean="0"/>
              <a:t>1</a:t>
            </a:r>
            <a:r>
              <a:rPr lang="zh-CN" altLang="en-US" smtClean="0"/>
              <a:t>、散射光（软光）；</a:t>
            </a:r>
          </a:p>
          <a:p>
            <a:pPr eaLnBrk="1" hangingPunct="1">
              <a:buFontTx/>
              <a:buNone/>
            </a:pPr>
            <a:r>
              <a:rPr lang="en-US" altLang="zh-CN" smtClean="0"/>
              <a:t>2</a:t>
            </a:r>
            <a:r>
              <a:rPr lang="zh-CN" altLang="en-US" smtClean="0"/>
              <a:t>、直射光（硬光）。</a:t>
            </a:r>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altLang="zh-CN" smtClean="0"/>
              <a:t> </a:t>
            </a:r>
          </a:p>
        </p:txBody>
      </p:sp>
      <p:sp>
        <p:nvSpPr>
          <p:cNvPr id="80899" name="Rectangle 3"/>
          <p:cNvSpPr>
            <a:spLocks noGrp="1" noChangeArrowheads="1"/>
          </p:cNvSpPr>
          <p:nvPr>
            <p:ph sz="quarter" idx="1"/>
          </p:nvPr>
        </p:nvSpPr>
        <p:spPr>
          <a:xfrm>
            <a:off x="457200" y="836613"/>
            <a:ext cx="8362950" cy="5289550"/>
          </a:xfrm>
        </p:spPr>
        <p:txBody>
          <a:bodyPr/>
          <a:lstStyle/>
          <a:p>
            <a:pPr eaLnBrk="1" hangingPunct="1">
              <a:buFontTx/>
              <a:buNone/>
            </a:pPr>
            <a:r>
              <a:rPr lang="en-US" altLang="zh-CN" smtClean="0"/>
              <a:t>【</a:t>
            </a:r>
            <a:r>
              <a:rPr lang="zh-CN" altLang="en-US" smtClean="0"/>
              <a:t>按造型的性质划分</a:t>
            </a:r>
            <a:r>
              <a:rPr lang="en-US" altLang="zh-CN" smtClean="0"/>
              <a:t>】</a:t>
            </a:r>
          </a:p>
          <a:p>
            <a:pPr eaLnBrk="1" hangingPunct="1">
              <a:buFontTx/>
              <a:buNone/>
            </a:pPr>
            <a:r>
              <a:rPr lang="en-US" altLang="zh-CN" smtClean="0"/>
              <a:t>1</a:t>
            </a:r>
            <a:r>
              <a:rPr lang="zh-CN" altLang="en-US" smtClean="0"/>
              <a:t>、主光</a:t>
            </a:r>
            <a:r>
              <a:rPr lang="en-US" altLang="zh-CN" smtClean="0"/>
              <a:t>:</a:t>
            </a:r>
            <a:r>
              <a:rPr lang="zh-CN" altLang="en-US" smtClean="0"/>
              <a:t>照明被摄物的主要光线，决定着该场景中的总的照明格局；多用硬光，使被摄物有明显的阴影；</a:t>
            </a:r>
          </a:p>
          <a:p>
            <a:pPr eaLnBrk="1" hangingPunct="1">
              <a:buFontTx/>
              <a:buNone/>
            </a:pPr>
            <a:r>
              <a:rPr lang="en-US" altLang="zh-CN" smtClean="0"/>
              <a:t>2</a:t>
            </a:r>
            <a:r>
              <a:rPr lang="zh-CN" altLang="en-US" smtClean="0"/>
              <a:t>、副光：辅助主光的光线，主要用来对主光照明被摄物所产生的明显阴影提供适当的照明（注意不应把阴影全部消除，同时还应使被摄物的阴影部分有一定的造型效果）</a:t>
            </a:r>
          </a:p>
          <a:p>
            <a:pPr eaLnBrk="1" hangingPunct="1"/>
            <a:endParaRPr lang="zh-CN" altLang="en-US" smtClean="0"/>
          </a:p>
          <a:p>
            <a:pPr eaLnBrk="1" hangingPunct="1"/>
            <a:endParaRPr lang="zh-CN" altLang="en-US" smtClean="0"/>
          </a:p>
          <a:p>
            <a:pPr eaLnBrk="1" hangingPunct="1"/>
            <a:endParaRPr lang="en-US" altLang="zh-CN" smtClean="0"/>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altLang="zh-CN" smtClean="0"/>
              <a:t> </a:t>
            </a:r>
          </a:p>
        </p:txBody>
      </p:sp>
      <p:sp>
        <p:nvSpPr>
          <p:cNvPr id="81923" name="Rectangle 3"/>
          <p:cNvSpPr>
            <a:spLocks noGrp="1" noChangeArrowheads="1"/>
          </p:cNvSpPr>
          <p:nvPr>
            <p:ph sz="quarter" idx="1"/>
          </p:nvPr>
        </p:nvSpPr>
        <p:spPr>
          <a:xfrm>
            <a:off x="457200" y="620713"/>
            <a:ext cx="8229600" cy="5505450"/>
          </a:xfrm>
        </p:spPr>
        <p:txBody>
          <a:bodyPr>
            <a:normAutofit/>
          </a:bodyPr>
          <a:lstStyle/>
          <a:p>
            <a:pPr eaLnBrk="1" hangingPunct="1">
              <a:lnSpc>
                <a:spcPct val="90000"/>
              </a:lnSpc>
              <a:buFontTx/>
              <a:buNone/>
            </a:pPr>
            <a:r>
              <a:rPr lang="en-US" altLang="zh-CN" smtClean="0"/>
              <a:t>【</a:t>
            </a:r>
            <a:r>
              <a:rPr lang="zh-CN" altLang="en-US" smtClean="0"/>
              <a:t>按光位划分</a:t>
            </a:r>
            <a:r>
              <a:rPr lang="en-US" altLang="zh-CN" smtClean="0"/>
              <a:t>】</a:t>
            </a:r>
          </a:p>
          <a:p>
            <a:pPr eaLnBrk="1" hangingPunct="1">
              <a:lnSpc>
                <a:spcPct val="90000"/>
              </a:lnSpc>
              <a:buFontTx/>
              <a:buNone/>
            </a:pPr>
            <a:r>
              <a:rPr lang="en-US" altLang="zh-CN" smtClean="0"/>
              <a:t>1</a:t>
            </a:r>
            <a:r>
              <a:rPr lang="zh-CN" altLang="en-US" smtClean="0"/>
              <a:t>、顺光，即正面光</a:t>
            </a:r>
          </a:p>
          <a:p>
            <a:pPr eaLnBrk="1" hangingPunct="1">
              <a:lnSpc>
                <a:spcPct val="90000"/>
              </a:lnSpc>
              <a:buFontTx/>
              <a:buNone/>
            </a:pPr>
            <a:r>
              <a:rPr lang="zh-CN" altLang="en-US" smtClean="0"/>
              <a:t>    优点是易于较完整的交待一个平面形象或者细节，缺点是呆板、无变化。</a:t>
            </a:r>
          </a:p>
          <a:p>
            <a:pPr eaLnBrk="1" hangingPunct="1">
              <a:lnSpc>
                <a:spcPct val="90000"/>
              </a:lnSpc>
              <a:buFontTx/>
              <a:buNone/>
            </a:pPr>
            <a:r>
              <a:rPr lang="en-US" altLang="zh-CN" smtClean="0"/>
              <a:t>2</a:t>
            </a:r>
            <a:r>
              <a:rPr lang="zh-CN" altLang="en-US" smtClean="0"/>
              <a:t>、侧光</a:t>
            </a:r>
          </a:p>
          <a:p>
            <a:pPr eaLnBrk="1" hangingPunct="1">
              <a:lnSpc>
                <a:spcPct val="90000"/>
              </a:lnSpc>
              <a:buFontTx/>
              <a:buNone/>
            </a:pPr>
            <a:r>
              <a:rPr lang="zh-CN" altLang="en-US" smtClean="0"/>
              <a:t>    最常用，使被摄物体富有层次。</a:t>
            </a:r>
          </a:p>
          <a:p>
            <a:pPr eaLnBrk="1" hangingPunct="1">
              <a:lnSpc>
                <a:spcPct val="90000"/>
              </a:lnSpc>
              <a:buFontTx/>
              <a:buNone/>
            </a:pPr>
            <a:r>
              <a:rPr lang="en-US" altLang="zh-CN" smtClean="0"/>
              <a:t>3</a:t>
            </a:r>
            <a:r>
              <a:rPr lang="zh-CN" altLang="en-US" smtClean="0"/>
              <a:t>、逆光</a:t>
            </a:r>
          </a:p>
          <a:p>
            <a:pPr eaLnBrk="1" hangingPunct="1">
              <a:lnSpc>
                <a:spcPct val="90000"/>
              </a:lnSpc>
              <a:buFontTx/>
              <a:buNone/>
            </a:pPr>
            <a:r>
              <a:rPr lang="zh-CN" altLang="en-US" smtClean="0"/>
              <a:t>    从背面打光。强烈的逆光，会使被摄对象突出，显得可怕，柔弱的逆光，会使被摄对象神秘动人。</a:t>
            </a:r>
          </a:p>
          <a:p>
            <a:pPr eaLnBrk="1" hangingPunct="1">
              <a:lnSpc>
                <a:spcPct val="90000"/>
              </a:lnSpc>
              <a:buFontTx/>
              <a:buNone/>
            </a:pPr>
            <a:r>
              <a:rPr lang="en-US" altLang="zh-CN" smtClean="0"/>
              <a:t>4</a:t>
            </a:r>
            <a:r>
              <a:rPr lang="zh-CN" altLang="en-US" smtClean="0"/>
              <a:t>、顶光</a:t>
            </a:r>
          </a:p>
          <a:p>
            <a:pPr eaLnBrk="1" hangingPunct="1">
              <a:lnSpc>
                <a:spcPct val="90000"/>
              </a:lnSpc>
              <a:buFontTx/>
              <a:buNone/>
            </a:pPr>
            <a:r>
              <a:rPr lang="zh-CN" altLang="en-US" smtClean="0"/>
              <a:t>    头顶上垂直照下的光线，往往会丑化被摄对象。</a:t>
            </a:r>
          </a:p>
          <a:p>
            <a:pPr eaLnBrk="1" hangingPunct="1">
              <a:lnSpc>
                <a:spcPct val="90000"/>
              </a:lnSpc>
              <a:buFontTx/>
              <a:buNone/>
            </a:pPr>
            <a:r>
              <a:rPr lang="en-US" altLang="zh-CN" smtClean="0"/>
              <a:t>5</a:t>
            </a:r>
            <a:r>
              <a:rPr lang="zh-CN" altLang="en-US" smtClean="0"/>
              <a:t>、脚光</a:t>
            </a:r>
          </a:p>
          <a:p>
            <a:pPr eaLnBrk="1" hangingPunct="1">
              <a:lnSpc>
                <a:spcPct val="90000"/>
              </a:lnSpc>
              <a:buFontTx/>
              <a:buNone/>
            </a:pPr>
            <a:r>
              <a:rPr lang="zh-CN" altLang="en-US" smtClean="0"/>
              <a:t>    从人脚下垂直照上来的光线，往往会使被摄对象显残暴。</a:t>
            </a:r>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zh-CN" altLang="en-US" smtClean="0"/>
              <a:t>二、照明的实际操作</a:t>
            </a:r>
          </a:p>
        </p:txBody>
      </p:sp>
      <p:sp>
        <p:nvSpPr>
          <p:cNvPr id="82947" name="Rectangle 3"/>
          <p:cNvSpPr>
            <a:spLocks noGrp="1" noChangeArrowheads="1"/>
          </p:cNvSpPr>
          <p:nvPr>
            <p:ph sz="quarter" idx="1"/>
          </p:nvPr>
        </p:nvSpPr>
        <p:spPr/>
        <p:txBody>
          <a:bodyPr>
            <a:normAutofit/>
          </a:bodyPr>
          <a:lstStyle/>
          <a:p>
            <a:pPr eaLnBrk="1" hangingPunct="1"/>
            <a:r>
              <a:rPr lang="zh-CN" altLang="en-US" smtClean="0"/>
              <a:t>通常使用“三点布光”</a:t>
            </a:r>
          </a:p>
          <a:p>
            <a:pPr eaLnBrk="1" hangingPunct="1">
              <a:buFontTx/>
              <a:buNone/>
            </a:pPr>
            <a:r>
              <a:rPr lang="zh-CN" altLang="en-US" smtClean="0"/>
              <a:t>具体做法：</a:t>
            </a:r>
            <a:r>
              <a:rPr lang="en-US" altLang="zh-CN" smtClean="0"/>
              <a:t>1</a:t>
            </a:r>
            <a:r>
              <a:rPr lang="zh-CN" altLang="en-US" smtClean="0"/>
              <a:t>、主光源放在被摄主体前面，与被摄主体形成一定的角度；</a:t>
            </a:r>
            <a:r>
              <a:rPr lang="en-US" altLang="zh-CN" smtClean="0"/>
              <a:t>2</a:t>
            </a:r>
            <a:r>
              <a:rPr lang="zh-CN" altLang="en-US" smtClean="0"/>
              <a:t>、在被摄主体的一侧布置副光，以部分消除主光照射下被摄主体形成的阴影；</a:t>
            </a:r>
            <a:r>
              <a:rPr lang="en-US" altLang="zh-CN" smtClean="0"/>
              <a:t>3</a:t>
            </a:r>
            <a:r>
              <a:rPr lang="zh-CN" altLang="en-US" smtClean="0"/>
              <a:t>、布置逆光，把光源放在被摄主体后面的高处，使被摄主体的四周边缘有一个光环，使主体富有立体感。</a:t>
            </a:r>
          </a:p>
          <a:p>
            <a:pPr eaLnBrk="1" hangingPunct="1">
              <a:buFontTx/>
              <a:buNone/>
            </a:pPr>
            <a:endParaRPr lang="zh-CN" altLang="en-US" smtClean="0"/>
          </a:p>
          <a:p>
            <a:pPr eaLnBrk="1" hangingPunct="1"/>
            <a:r>
              <a:rPr lang="zh-CN" altLang="en-US" smtClean="0"/>
              <a:t>备注：在传统电影中，三点布光是必用的方法，但在现代电影中，有时已不用。</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ctrTitle"/>
          </p:nvPr>
        </p:nvSpPr>
        <p:spPr/>
        <p:txBody>
          <a:bodyPr>
            <a:normAutofit fontScale="90000"/>
          </a:bodyPr>
          <a:lstStyle/>
          <a:p>
            <a:pPr eaLnBrk="1" hangingPunct="1"/>
            <a:r>
              <a:rPr lang="zh-CN" altLang="en-US" sz="4000" smtClean="0"/>
              <a:t>第一章</a:t>
            </a:r>
            <a:br>
              <a:rPr lang="zh-CN" altLang="en-US" sz="4000" smtClean="0"/>
            </a:br>
            <a:r>
              <a:rPr lang="zh-CN" altLang="en-US" sz="4000" smtClean="0"/>
              <a:t>画面造型语言</a:t>
            </a:r>
            <a:br>
              <a:rPr lang="zh-CN" altLang="en-US" sz="4000" smtClean="0"/>
            </a:br>
            <a:endParaRPr lang="zh-CN" altLang="en-US" sz="4000" smtClean="0"/>
          </a:p>
        </p:txBody>
      </p:sp>
      <p:sp>
        <p:nvSpPr>
          <p:cNvPr id="10243" name="Rectangle 5"/>
          <p:cNvSpPr>
            <a:spLocks noGrp="1" noChangeArrowheads="1"/>
          </p:cNvSpPr>
          <p:nvPr>
            <p:ph type="subTitle" idx="1"/>
          </p:nvPr>
        </p:nvSpPr>
        <p:spPr/>
        <p:txBody>
          <a:bodyPr/>
          <a:lstStyle/>
          <a:p>
            <a:pPr eaLnBrk="1" hangingPunct="1"/>
            <a:r>
              <a:rPr lang="en-US" altLang="zh-CN" smtClean="0"/>
              <a:t> </a:t>
            </a: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altLang="zh-CN" smtClean="0"/>
              <a:t> </a:t>
            </a:r>
          </a:p>
        </p:txBody>
      </p:sp>
      <p:sp>
        <p:nvSpPr>
          <p:cNvPr id="83971" name="Rectangle 3"/>
          <p:cNvSpPr>
            <a:spLocks noGrp="1" noChangeArrowheads="1"/>
          </p:cNvSpPr>
          <p:nvPr>
            <p:ph sz="quarter" idx="1"/>
          </p:nvPr>
        </p:nvSpPr>
        <p:spPr>
          <a:xfrm>
            <a:off x="519113" y="836613"/>
            <a:ext cx="8229600" cy="5289550"/>
          </a:xfrm>
        </p:spPr>
        <p:txBody>
          <a:bodyPr>
            <a:normAutofit/>
          </a:bodyPr>
          <a:lstStyle/>
          <a:p>
            <a:pPr eaLnBrk="1" hangingPunct="1"/>
            <a:r>
              <a:rPr lang="zh-CN" altLang="en-US" smtClean="0"/>
              <a:t>照明灯具主要有两类：聚光灯和散光灯。</a:t>
            </a:r>
          </a:p>
          <a:p>
            <a:pPr eaLnBrk="1" hangingPunct="1">
              <a:buFontTx/>
              <a:buNone/>
            </a:pPr>
            <a:r>
              <a:rPr lang="zh-CN" altLang="en-US" smtClean="0"/>
              <a:t>聚光灯：前面有可调节的旋钮，分大型（</a:t>
            </a:r>
            <a:r>
              <a:rPr lang="en-US" altLang="zh-CN" smtClean="0"/>
              <a:t>5000W</a:t>
            </a:r>
            <a:r>
              <a:rPr lang="zh-CN" altLang="en-US" smtClean="0"/>
              <a:t>）中型     </a:t>
            </a:r>
          </a:p>
          <a:p>
            <a:pPr eaLnBrk="1" hangingPunct="1">
              <a:buFontTx/>
              <a:buNone/>
            </a:pPr>
            <a:r>
              <a:rPr lang="zh-CN" altLang="en-US" smtClean="0"/>
              <a:t>              （</a:t>
            </a:r>
            <a:r>
              <a:rPr lang="en-US" altLang="zh-CN" smtClean="0"/>
              <a:t>2000W</a:t>
            </a:r>
            <a:r>
              <a:rPr lang="zh-CN" altLang="en-US" smtClean="0"/>
              <a:t>）和小型（</a:t>
            </a:r>
            <a:r>
              <a:rPr lang="en-US" altLang="zh-CN" smtClean="0"/>
              <a:t>750W</a:t>
            </a:r>
            <a:r>
              <a:rPr lang="zh-CN" altLang="en-US" smtClean="0"/>
              <a:t>）三种；</a:t>
            </a:r>
          </a:p>
          <a:p>
            <a:pPr eaLnBrk="1" hangingPunct="1">
              <a:buFontTx/>
              <a:buNone/>
            </a:pPr>
            <a:r>
              <a:rPr lang="zh-CN" altLang="en-US" smtClean="0"/>
              <a:t>散光灯：不可调节，用纱网或透明纸；</a:t>
            </a:r>
          </a:p>
          <a:p>
            <a:pPr eaLnBrk="1" hangingPunct="1">
              <a:buFontTx/>
              <a:buNone/>
            </a:pPr>
            <a:r>
              <a:rPr lang="zh-CN" altLang="en-US" smtClean="0"/>
              <a:t>反光板：在拍外景的时候，往往用反光板来补光。</a:t>
            </a:r>
          </a:p>
          <a:p>
            <a:pPr eaLnBrk="1" hangingPunct="1">
              <a:buFontTx/>
              <a:buNone/>
            </a:pPr>
            <a:endParaRPr lang="zh-CN" altLang="en-US" smtClean="0"/>
          </a:p>
          <a:p>
            <a:pPr eaLnBrk="1" hangingPunct="1">
              <a:buFontTx/>
              <a:buNone/>
            </a:pPr>
            <a:r>
              <a:rPr lang="zh-CN" altLang="en-US" smtClean="0"/>
              <a:t>补充：拍外景时，日光与摄影机的水平轴线最好构成</a:t>
            </a:r>
            <a:r>
              <a:rPr lang="en-US" altLang="zh-CN" smtClean="0"/>
              <a:t>45</a:t>
            </a:r>
            <a:r>
              <a:rPr lang="zh-CN" altLang="en-US" smtClean="0"/>
              <a:t>度的角度，过低无层次，过高阴影过重。</a:t>
            </a:r>
          </a:p>
          <a:p>
            <a:pPr eaLnBrk="1" hangingPunct="1"/>
            <a:endParaRPr lang="zh-CN" altLang="en-US" smtClean="0"/>
          </a:p>
          <a:p>
            <a:pPr eaLnBrk="1" hangingPunct="1"/>
            <a:endParaRPr lang="en-US" altLang="zh-CN" smtClean="0"/>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57200" y="274638"/>
            <a:ext cx="8229600" cy="561975"/>
          </a:xfrm>
        </p:spPr>
        <p:txBody>
          <a:bodyPr/>
          <a:lstStyle/>
          <a:p>
            <a:pPr eaLnBrk="1" hangingPunct="1"/>
            <a:r>
              <a:rPr lang="en-US" altLang="zh-CN" sz="2800" smtClean="0"/>
              <a:t>      </a:t>
            </a:r>
            <a:r>
              <a:rPr lang="zh-CN" altLang="en-US" sz="2800" smtClean="0"/>
              <a:t>蝴蝶光</a:t>
            </a:r>
          </a:p>
        </p:txBody>
      </p:sp>
      <p:sp>
        <p:nvSpPr>
          <p:cNvPr id="84995" name="Rectangle 3"/>
          <p:cNvSpPr>
            <a:spLocks noGrp="1" noChangeArrowheads="1"/>
          </p:cNvSpPr>
          <p:nvPr>
            <p:ph sz="quarter" idx="1"/>
          </p:nvPr>
        </p:nvSpPr>
        <p:spPr>
          <a:xfrm>
            <a:off x="611188" y="908050"/>
            <a:ext cx="7632700" cy="5329238"/>
          </a:xfrm>
        </p:spPr>
        <p:txBody>
          <a:bodyPr/>
          <a:lstStyle/>
          <a:p>
            <a:pPr eaLnBrk="1" hangingPunct="1"/>
            <a:r>
              <a:rPr lang="zh-CN" altLang="en-US" smtClean="0">
                <a:latin typeface="楷体_GB2312" pitchFamily="49" charset="-122"/>
              </a:rPr>
              <a:t>对于女人来说，蝴蝶光是最能美化人物的布光模式其命名来自鼻子下方的阴影的形状，它就好像在光影中向我们飞来的一只蝴蝶。</a:t>
            </a:r>
          </a:p>
          <a:p>
            <a:pPr eaLnBrk="1" hangingPunct="1"/>
            <a:r>
              <a:rPr lang="zh-CN" altLang="en-US" smtClean="0">
                <a:latin typeface="楷体_GB2312" pitchFamily="49" charset="-122"/>
              </a:rPr>
              <a:t>蝶形布光的关键，是将光源设置在照相机镜头的正上方，使光直接落在人物的脸上，形成饱满的面部照明 。</a:t>
            </a:r>
          </a:p>
        </p:txBody>
      </p:sp>
      <p:pic>
        <p:nvPicPr>
          <p:cNvPr id="84996" name="Picture 5" descr="tu35"/>
          <p:cNvPicPr>
            <a:picLocks noChangeAspect="1" noChangeArrowheads="1"/>
          </p:cNvPicPr>
          <p:nvPr/>
        </p:nvPicPr>
        <p:blipFill>
          <a:blip r:embed="rId2"/>
          <a:srcRect l="67470" b="70374"/>
          <a:stretch>
            <a:fillRect/>
          </a:stretch>
        </p:blipFill>
        <p:spPr bwMode="auto">
          <a:xfrm>
            <a:off x="971550" y="3644900"/>
            <a:ext cx="1644650" cy="2232025"/>
          </a:xfrm>
          <a:prstGeom prst="rect">
            <a:avLst/>
          </a:prstGeom>
          <a:noFill/>
          <a:ln w="9525">
            <a:noFill/>
            <a:miter lim="800000"/>
            <a:headEnd/>
            <a:tailEnd/>
          </a:ln>
        </p:spPr>
      </p:pic>
      <p:pic>
        <p:nvPicPr>
          <p:cNvPr id="84997" name="Picture 6" descr="tu35"/>
          <p:cNvPicPr>
            <a:picLocks noChangeAspect="1" noChangeArrowheads="1"/>
          </p:cNvPicPr>
          <p:nvPr/>
        </p:nvPicPr>
        <p:blipFill>
          <a:blip r:embed="rId2"/>
          <a:srcRect l="33192" r="34702" b="70374"/>
          <a:stretch>
            <a:fillRect/>
          </a:stretch>
        </p:blipFill>
        <p:spPr bwMode="auto">
          <a:xfrm>
            <a:off x="2843213" y="3716338"/>
            <a:ext cx="1624012" cy="2232025"/>
          </a:xfrm>
          <a:prstGeom prst="rect">
            <a:avLst/>
          </a:prstGeom>
          <a:noFill/>
          <a:ln w="9525">
            <a:noFill/>
            <a:miter lim="800000"/>
            <a:headEnd/>
            <a:tailEnd/>
          </a:ln>
        </p:spPr>
      </p:pic>
      <p:pic>
        <p:nvPicPr>
          <p:cNvPr id="84998" name="Picture 7" descr="tu35"/>
          <p:cNvPicPr>
            <a:picLocks noChangeAspect="1" noChangeArrowheads="1"/>
          </p:cNvPicPr>
          <p:nvPr/>
        </p:nvPicPr>
        <p:blipFill>
          <a:blip r:embed="rId2"/>
          <a:srcRect t="32614" b="37746"/>
          <a:stretch>
            <a:fillRect/>
          </a:stretch>
        </p:blipFill>
        <p:spPr bwMode="auto">
          <a:xfrm>
            <a:off x="4716463" y="4508500"/>
            <a:ext cx="3259137" cy="1439863"/>
          </a:xfrm>
          <a:prstGeom prst="rect">
            <a:avLst/>
          </a:prstGeom>
          <a:noFill/>
          <a:ln w="9525">
            <a:noFill/>
            <a:miter lim="800000"/>
            <a:headEnd/>
            <a:tailEnd/>
          </a:ln>
        </p:spPr>
      </p:pic>
      <p:pic>
        <p:nvPicPr>
          <p:cNvPr id="84999" name="Picture 8" descr="tu35"/>
          <p:cNvPicPr>
            <a:picLocks noChangeAspect="1" noChangeArrowheads="1"/>
          </p:cNvPicPr>
          <p:nvPr/>
        </p:nvPicPr>
        <p:blipFill>
          <a:blip r:embed="rId2"/>
          <a:srcRect t="64702" b="5101"/>
          <a:stretch>
            <a:fillRect/>
          </a:stretch>
        </p:blipFill>
        <p:spPr bwMode="auto">
          <a:xfrm>
            <a:off x="4716463" y="2997200"/>
            <a:ext cx="3313112" cy="1490663"/>
          </a:xfrm>
          <a:prstGeom prst="rect">
            <a:avLst/>
          </a:prstGeom>
          <a:noFill/>
          <a:ln w="9525">
            <a:noFill/>
            <a:miter lim="800000"/>
            <a:headEnd/>
            <a:tailEnd/>
          </a:ln>
        </p:spPr>
      </p:pic>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en-US" altLang="zh-CN" sz="2800" smtClean="0"/>
              <a:t> </a:t>
            </a:r>
            <a:r>
              <a:rPr lang="zh-CN" altLang="en-US" sz="2800" smtClean="0"/>
              <a:t>伦勃朗式布光（三角光）</a:t>
            </a:r>
          </a:p>
        </p:txBody>
      </p:sp>
      <p:sp>
        <p:nvSpPr>
          <p:cNvPr id="86019" name="Rectangle 10"/>
          <p:cNvSpPr>
            <a:spLocks noGrp="1" noChangeArrowheads="1"/>
          </p:cNvSpPr>
          <p:nvPr>
            <p:ph sz="quarter" idx="1"/>
          </p:nvPr>
        </p:nvSpPr>
        <p:spPr>
          <a:xfrm>
            <a:off x="539750" y="1341438"/>
            <a:ext cx="5256213" cy="4525962"/>
          </a:xfrm>
        </p:spPr>
        <p:txBody>
          <a:bodyPr>
            <a:normAutofit/>
          </a:bodyPr>
          <a:lstStyle/>
          <a:p>
            <a:pPr eaLnBrk="1" hangingPunct="1">
              <a:lnSpc>
                <a:spcPct val="90000"/>
              </a:lnSpc>
            </a:pPr>
            <a:endParaRPr lang="en-US" altLang="zh-CN" sz="2000" smtClean="0"/>
          </a:p>
          <a:p>
            <a:pPr eaLnBrk="1" hangingPunct="1">
              <a:lnSpc>
                <a:spcPct val="90000"/>
              </a:lnSpc>
            </a:pPr>
            <a:endParaRPr lang="en-US" altLang="zh-CN" sz="2000" smtClean="0"/>
          </a:p>
          <a:p>
            <a:pPr eaLnBrk="1" hangingPunct="1">
              <a:lnSpc>
                <a:spcPct val="90000"/>
              </a:lnSpc>
            </a:pPr>
            <a:endParaRPr lang="en-US" altLang="zh-CN" sz="2000" smtClean="0"/>
          </a:p>
          <a:p>
            <a:pPr eaLnBrk="1" hangingPunct="1">
              <a:lnSpc>
                <a:spcPct val="90000"/>
              </a:lnSpc>
            </a:pPr>
            <a:endParaRPr lang="en-US" altLang="zh-CN" sz="2000" smtClean="0"/>
          </a:p>
          <a:p>
            <a:pPr eaLnBrk="1" hangingPunct="1">
              <a:lnSpc>
                <a:spcPct val="90000"/>
              </a:lnSpc>
            </a:pPr>
            <a:endParaRPr lang="en-US" altLang="zh-CN" sz="2000" smtClean="0"/>
          </a:p>
          <a:p>
            <a:pPr eaLnBrk="1" hangingPunct="1">
              <a:lnSpc>
                <a:spcPct val="90000"/>
              </a:lnSpc>
            </a:pPr>
            <a:endParaRPr lang="en-US" altLang="zh-CN" sz="2000" smtClean="0"/>
          </a:p>
          <a:p>
            <a:pPr eaLnBrk="1" hangingPunct="1">
              <a:lnSpc>
                <a:spcPct val="90000"/>
              </a:lnSpc>
            </a:pPr>
            <a:endParaRPr lang="en-US" altLang="zh-CN" sz="2000" smtClean="0"/>
          </a:p>
          <a:p>
            <a:pPr eaLnBrk="1" hangingPunct="1">
              <a:lnSpc>
                <a:spcPct val="90000"/>
              </a:lnSpc>
            </a:pPr>
            <a:endParaRPr lang="en-US" altLang="zh-CN" smtClean="0"/>
          </a:p>
          <a:p>
            <a:pPr eaLnBrk="1" hangingPunct="1">
              <a:lnSpc>
                <a:spcPct val="90000"/>
              </a:lnSpc>
            </a:pPr>
            <a:r>
              <a:rPr lang="zh-CN" altLang="en-US" smtClean="0"/>
              <a:t>依靠强烈的侧光照明使被摄者脸部的任意一侧呈现出三角形的阴影。它可以把被摄者的脸部一分为二，而又使脸部的两侧看上去各不相同。</a:t>
            </a:r>
          </a:p>
          <a:p>
            <a:pPr eaLnBrk="1" hangingPunct="1">
              <a:lnSpc>
                <a:spcPct val="90000"/>
              </a:lnSpc>
              <a:buFontTx/>
              <a:buNone/>
            </a:pPr>
            <a:endParaRPr lang="en-US" altLang="zh-CN" sz="2000" smtClean="0"/>
          </a:p>
        </p:txBody>
      </p:sp>
      <p:pic>
        <p:nvPicPr>
          <p:cNvPr id="86020" name="Picture 18" descr="tu009"/>
          <p:cNvPicPr>
            <a:picLocks noChangeAspect="1" noChangeArrowheads="1"/>
          </p:cNvPicPr>
          <p:nvPr/>
        </p:nvPicPr>
        <p:blipFill>
          <a:blip r:embed="rId2"/>
          <a:srcRect l="34277" t="34767" b="3233"/>
          <a:stretch>
            <a:fillRect/>
          </a:stretch>
        </p:blipFill>
        <p:spPr bwMode="auto">
          <a:xfrm>
            <a:off x="6084888" y="1268413"/>
            <a:ext cx="2619375" cy="3500437"/>
          </a:xfrm>
          <a:prstGeom prst="rect">
            <a:avLst/>
          </a:prstGeom>
          <a:noFill/>
          <a:ln w="9525">
            <a:noFill/>
            <a:miter lim="800000"/>
            <a:headEnd/>
            <a:tailEnd/>
          </a:ln>
        </p:spPr>
      </p:pic>
      <p:pic>
        <p:nvPicPr>
          <p:cNvPr id="86021" name="Picture 20" descr="tu010"/>
          <p:cNvPicPr>
            <a:picLocks noChangeAspect="1" noChangeArrowheads="1"/>
          </p:cNvPicPr>
          <p:nvPr/>
        </p:nvPicPr>
        <p:blipFill>
          <a:blip r:embed="rId3"/>
          <a:srcRect r="52463" b="52679"/>
          <a:stretch>
            <a:fillRect/>
          </a:stretch>
        </p:blipFill>
        <p:spPr bwMode="auto">
          <a:xfrm>
            <a:off x="755650" y="1700213"/>
            <a:ext cx="1439863" cy="2159000"/>
          </a:xfrm>
          <a:prstGeom prst="rect">
            <a:avLst/>
          </a:prstGeom>
          <a:noFill/>
          <a:ln w="9525">
            <a:noFill/>
            <a:miter lim="800000"/>
            <a:headEnd/>
            <a:tailEnd/>
          </a:ln>
        </p:spPr>
      </p:pic>
      <p:pic>
        <p:nvPicPr>
          <p:cNvPr id="86022" name="Picture 22" descr="tu010"/>
          <p:cNvPicPr>
            <a:picLocks noChangeAspect="1" noChangeArrowheads="1"/>
          </p:cNvPicPr>
          <p:nvPr/>
        </p:nvPicPr>
        <p:blipFill>
          <a:blip r:embed="rId3"/>
          <a:srcRect t="48956" r="50000" b="3688"/>
          <a:stretch>
            <a:fillRect/>
          </a:stretch>
        </p:blipFill>
        <p:spPr bwMode="auto">
          <a:xfrm>
            <a:off x="2411413" y="1700213"/>
            <a:ext cx="1514475" cy="2160587"/>
          </a:xfrm>
          <a:prstGeom prst="rect">
            <a:avLst/>
          </a:prstGeom>
          <a:noFill/>
          <a:ln w="9525">
            <a:noFill/>
            <a:miter lim="800000"/>
            <a:headEnd/>
            <a:tailEnd/>
          </a:ln>
        </p:spPr>
      </p:pic>
      <p:pic>
        <p:nvPicPr>
          <p:cNvPr id="86023" name="Picture 23" descr="tu010"/>
          <p:cNvPicPr>
            <a:picLocks noChangeAspect="1" noChangeArrowheads="1"/>
          </p:cNvPicPr>
          <p:nvPr/>
        </p:nvPicPr>
        <p:blipFill>
          <a:blip r:embed="rId3"/>
          <a:srcRect l="49895" t="48956" b="3688"/>
          <a:stretch>
            <a:fillRect/>
          </a:stretch>
        </p:blipFill>
        <p:spPr bwMode="auto">
          <a:xfrm>
            <a:off x="3995738" y="1700213"/>
            <a:ext cx="1517650" cy="2160587"/>
          </a:xfrm>
          <a:prstGeom prst="rect">
            <a:avLst/>
          </a:prstGeom>
          <a:noFill/>
          <a:ln w="9525">
            <a:noFill/>
            <a:miter lim="800000"/>
            <a:headEnd/>
            <a:tailEnd/>
          </a:ln>
        </p:spPr>
      </p:pic>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zh-CN" altLang="en-US" smtClean="0"/>
              <a:t>三、光线在影视作品中的作用</a:t>
            </a:r>
          </a:p>
        </p:txBody>
      </p:sp>
      <p:sp>
        <p:nvSpPr>
          <p:cNvPr id="87043" name="Rectangle 3"/>
          <p:cNvSpPr>
            <a:spLocks noGrp="1" noChangeArrowheads="1"/>
          </p:cNvSpPr>
          <p:nvPr>
            <p:ph sz="quarter" idx="1"/>
          </p:nvPr>
        </p:nvSpPr>
        <p:spPr/>
        <p:txBody>
          <a:bodyPr/>
          <a:lstStyle/>
          <a:p>
            <a:pPr eaLnBrk="1" hangingPunct="1"/>
            <a:r>
              <a:rPr lang="zh-CN" altLang="en-US" smtClean="0"/>
              <a:t>曝光作用（准确还原）</a:t>
            </a:r>
          </a:p>
          <a:p>
            <a:pPr eaLnBrk="1" hangingPunct="1"/>
            <a:r>
              <a:rPr lang="zh-CN" altLang="en-US" smtClean="0"/>
              <a:t>造型作用（质感、立体感、空间感等）</a:t>
            </a:r>
          </a:p>
          <a:p>
            <a:pPr eaLnBrk="1" hangingPunct="1"/>
            <a:r>
              <a:rPr lang="zh-CN" altLang="en-US" smtClean="0"/>
              <a:t>构图作用（明暗对比，均衡）</a:t>
            </a:r>
          </a:p>
          <a:p>
            <a:pPr eaLnBrk="1" hangingPunct="1"/>
            <a:r>
              <a:rPr lang="zh-CN" altLang="en-US" smtClean="0"/>
              <a:t>戏剧作用（描写渲染环境，表现人物的心境，塑造刻画人物，表现主题，表现独到的生命体验，作为叙事主体与核心等）</a:t>
            </a:r>
          </a:p>
          <a:p>
            <a:pPr eaLnBrk="1" hangingPunct="1">
              <a:buFontTx/>
              <a:buNone/>
            </a:pPr>
            <a:endParaRPr lang="zh-CN" altLang="en-US" smtClean="0"/>
          </a:p>
          <a:p>
            <a:pPr eaLnBrk="1" hangingPunct="1"/>
            <a:endParaRPr lang="en-US" altLang="zh-CN" smtClean="0"/>
          </a:p>
        </p:txBody>
      </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zh-CN" altLang="en-US" smtClean="0"/>
              <a:t>四、影视创作中的照明处理</a:t>
            </a:r>
          </a:p>
        </p:txBody>
      </p:sp>
      <p:sp>
        <p:nvSpPr>
          <p:cNvPr id="88067" name="Rectangle 3"/>
          <p:cNvSpPr>
            <a:spLocks noGrp="1" noChangeArrowheads="1"/>
          </p:cNvSpPr>
          <p:nvPr>
            <p:ph sz="quarter" idx="1"/>
          </p:nvPr>
        </p:nvSpPr>
        <p:spPr/>
        <p:txBody>
          <a:bodyPr/>
          <a:lstStyle/>
          <a:p>
            <a:pPr eaLnBrk="1" hangingPunct="1"/>
            <a:r>
              <a:rPr lang="zh-CN" altLang="en-US" smtClean="0"/>
              <a:t>总的照明风格</a:t>
            </a:r>
          </a:p>
          <a:p>
            <a:pPr eaLnBrk="1" hangingPunct="1"/>
            <a:r>
              <a:rPr lang="zh-CN" altLang="en-US" smtClean="0"/>
              <a:t>具体人物的照明处理</a:t>
            </a:r>
          </a:p>
          <a:p>
            <a:pPr eaLnBrk="1" hangingPunct="1"/>
            <a:r>
              <a:rPr lang="zh-CN" altLang="en-US" smtClean="0"/>
              <a:t>具体场景的照明处理</a:t>
            </a:r>
          </a:p>
          <a:p>
            <a:pPr eaLnBrk="1" hangingPunct="1"/>
            <a:endParaRPr lang="en-US" altLang="zh-CN" smtClean="0"/>
          </a:p>
        </p:txBody>
      </p:sp>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57200" y="274638"/>
            <a:ext cx="8229600" cy="130175"/>
          </a:xfrm>
        </p:spPr>
        <p:txBody>
          <a:bodyPr>
            <a:normAutofit fontScale="90000"/>
          </a:bodyPr>
          <a:lstStyle/>
          <a:p>
            <a:pPr eaLnBrk="1" hangingPunct="1"/>
            <a:r>
              <a:rPr lang="en-US" altLang="zh-CN" sz="2800" smtClean="0"/>
              <a:t> </a:t>
            </a:r>
          </a:p>
        </p:txBody>
      </p:sp>
      <p:sp>
        <p:nvSpPr>
          <p:cNvPr id="89091" name="Rectangle 3"/>
          <p:cNvSpPr>
            <a:spLocks noGrp="1" noChangeArrowheads="1"/>
          </p:cNvSpPr>
          <p:nvPr>
            <p:ph sz="quarter" idx="1"/>
          </p:nvPr>
        </p:nvSpPr>
        <p:spPr>
          <a:xfrm>
            <a:off x="457200" y="404813"/>
            <a:ext cx="8229600" cy="5721350"/>
          </a:xfrm>
        </p:spPr>
        <p:txBody>
          <a:bodyPr>
            <a:normAutofit lnSpcReduction="10000"/>
          </a:bodyPr>
          <a:lstStyle/>
          <a:p>
            <a:pPr eaLnBrk="1" hangingPunct="1">
              <a:buFontTx/>
              <a:buNone/>
            </a:pPr>
            <a:r>
              <a:rPr lang="en-US" altLang="zh-CN" smtClean="0"/>
              <a:t>【</a:t>
            </a:r>
            <a:r>
              <a:rPr lang="zh-CN" altLang="en-US" smtClean="0"/>
              <a:t>总的照明风格</a:t>
            </a:r>
            <a:r>
              <a:rPr lang="en-US" altLang="zh-CN" smtClean="0"/>
              <a:t>】</a:t>
            </a:r>
          </a:p>
          <a:p>
            <a:pPr eaLnBrk="1" hangingPunct="1">
              <a:buFontTx/>
              <a:buNone/>
            </a:pPr>
            <a:r>
              <a:rPr lang="zh-CN" altLang="en-US" smtClean="0"/>
              <a:t>根据影片的风格确定照明的风格</a:t>
            </a:r>
          </a:p>
          <a:p>
            <a:pPr eaLnBrk="1" hangingPunct="1"/>
            <a:r>
              <a:rPr lang="zh-CN" altLang="en-US" smtClean="0"/>
              <a:t>纪实风格</a:t>
            </a:r>
          </a:p>
          <a:p>
            <a:pPr eaLnBrk="1" hangingPunct="1">
              <a:buFontTx/>
              <a:buNone/>
            </a:pPr>
            <a:r>
              <a:rPr lang="zh-CN" altLang="en-US" smtClean="0"/>
              <a:t>   多用自然光、阳光、天空光（如果是室内，多能找到光源）；多用散射光即软光；如果用三点布光，主光、副光、逆光之间的对比不要生硬和明显；场景中的主光方向应与场景内光源的方向大致一致，室外是阳光，室内是室内发光的灯具。</a:t>
            </a:r>
          </a:p>
          <a:p>
            <a:pPr eaLnBrk="1" hangingPunct="1"/>
            <a:r>
              <a:rPr lang="zh-CN" altLang="en-US" smtClean="0"/>
              <a:t>表现主义风格</a:t>
            </a:r>
          </a:p>
          <a:p>
            <a:pPr eaLnBrk="1" hangingPunct="1">
              <a:buFontTx/>
              <a:buNone/>
            </a:pPr>
            <a:r>
              <a:rPr lang="zh-CN" altLang="en-US" smtClean="0"/>
              <a:t>    在用光上没有一定之规。可以生活化，也可绚丽夸张。</a:t>
            </a:r>
          </a:p>
          <a:p>
            <a:pPr eaLnBrk="1" hangingPunct="1"/>
            <a:r>
              <a:rPr lang="zh-CN" altLang="en-US" smtClean="0"/>
              <a:t>商业片</a:t>
            </a:r>
          </a:p>
          <a:p>
            <a:pPr eaLnBrk="1" hangingPunct="1">
              <a:buFontTx/>
              <a:buNone/>
            </a:pPr>
            <a:r>
              <a:rPr lang="zh-CN" altLang="en-US" smtClean="0"/>
              <a:t>    布光应使被摄主体清晰可见；使被摄主体具有形式上的美感；使被摄主体具有鲜明的作者对它的主观评价；使被摄主体具有鲜明的戏剧化特征。</a:t>
            </a:r>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normAutofit/>
          </a:bodyPr>
          <a:lstStyle/>
          <a:p>
            <a:pPr eaLnBrk="1" hangingPunct="1"/>
            <a:r>
              <a:rPr lang="zh-CN" altLang="en-US" smtClean="0"/>
              <a:t>第六节  角度</a:t>
            </a:r>
            <a:br>
              <a:rPr lang="zh-CN" altLang="en-US" smtClean="0"/>
            </a:br>
            <a:endParaRPr lang="zh-CN" altLang="en-US" smtClean="0"/>
          </a:p>
        </p:txBody>
      </p:sp>
      <p:sp>
        <p:nvSpPr>
          <p:cNvPr id="90115" name="Rectangle 3"/>
          <p:cNvSpPr>
            <a:spLocks noGrp="1" noChangeArrowheads="1"/>
          </p:cNvSpPr>
          <p:nvPr>
            <p:ph sz="quarter" idx="1"/>
          </p:nvPr>
        </p:nvSpPr>
        <p:spPr/>
        <p:txBody>
          <a:bodyPr/>
          <a:lstStyle/>
          <a:p>
            <a:pPr eaLnBrk="1" hangingPunct="1"/>
            <a:r>
              <a:rPr lang="zh-CN" altLang="en-US" smtClean="0"/>
              <a:t>角度的含义</a:t>
            </a:r>
          </a:p>
          <a:p>
            <a:pPr eaLnBrk="1" hangingPunct="1"/>
            <a:r>
              <a:rPr lang="zh-CN" altLang="en-US" smtClean="0"/>
              <a:t>角度的划分及造型特点</a:t>
            </a:r>
          </a:p>
          <a:p>
            <a:pPr eaLnBrk="1" hangingPunct="1"/>
            <a:r>
              <a:rPr lang="zh-CN" altLang="en-US" smtClean="0"/>
              <a:t>角度的功能</a:t>
            </a:r>
          </a:p>
          <a:p>
            <a:pPr eaLnBrk="1" hangingPunct="1"/>
            <a:r>
              <a:rPr lang="zh-CN" altLang="en-US" smtClean="0"/>
              <a:t>决定角度的因素</a:t>
            </a:r>
          </a:p>
          <a:p>
            <a:pPr eaLnBrk="1" hangingPunct="1"/>
            <a:endParaRPr lang="en-US" altLang="zh-CN" smtClean="0"/>
          </a:p>
        </p:txBody>
      </p:sp>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zh-CN" altLang="en-US" smtClean="0"/>
              <a:t>一、角度的含义</a:t>
            </a:r>
          </a:p>
        </p:txBody>
      </p:sp>
      <p:sp>
        <p:nvSpPr>
          <p:cNvPr id="91139" name="Rectangle 3"/>
          <p:cNvSpPr>
            <a:spLocks noGrp="1" noChangeArrowheads="1"/>
          </p:cNvSpPr>
          <p:nvPr>
            <p:ph sz="quarter" idx="1"/>
          </p:nvPr>
        </p:nvSpPr>
        <p:spPr/>
        <p:txBody>
          <a:bodyPr/>
          <a:lstStyle/>
          <a:p>
            <a:pPr eaLnBrk="1" hangingPunct="1"/>
            <a:r>
              <a:rPr lang="zh-CN" altLang="en-US" smtClean="0"/>
              <a:t>角度在制作上称之为摄影角度、镜头角度、拍摄角度和机位高度、机位角度。在理论上又称之为摄影机拍摄时的视点。</a:t>
            </a:r>
          </a:p>
          <a:p>
            <a:pPr eaLnBrk="1" hangingPunct="1"/>
            <a:r>
              <a:rPr lang="zh-CN" altLang="en-US" smtClean="0"/>
              <a:t>拍摄角度决定的三种关系：拍摄距离关系（画面透视关系）、拍摄方向关系（画面背景关系）、拍摄高度关系。这是角度自身的三位一体关系构成。</a:t>
            </a:r>
          </a:p>
          <a:p>
            <a:pPr eaLnBrk="1" hangingPunct="1"/>
            <a:endParaRPr lang="en-US" altLang="zh-CN" smtClean="0"/>
          </a:p>
        </p:txBody>
      </p:sp>
    </p:spTree>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zh-CN" altLang="en-US" smtClean="0"/>
              <a:t>二、角度的划分及造型特点</a:t>
            </a:r>
          </a:p>
        </p:txBody>
      </p:sp>
      <p:sp>
        <p:nvSpPr>
          <p:cNvPr id="92163" name="Rectangle 3"/>
          <p:cNvSpPr>
            <a:spLocks noGrp="1" noChangeArrowheads="1"/>
          </p:cNvSpPr>
          <p:nvPr>
            <p:ph sz="quarter" idx="1"/>
          </p:nvPr>
        </p:nvSpPr>
        <p:spPr/>
        <p:txBody>
          <a:bodyPr/>
          <a:lstStyle/>
          <a:p>
            <a:pPr eaLnBrk="1" hangingPunct="1"/>
            <a:r>
              <a:rPr lang="zh-CN" altLang="en-US" smtClean="0"/>
              <a:t>从摄影机的位置即人的视线基点来划分，可分为三种角度：平角度（平摄）、仰角度（低角度、仰拍）、俯角度（高角度、俯拍）</a:t>
            </a:r>
          </a:p>
          <a:p>
            <a:pPr eaLnBrk="1" hangingPunct="1"/>
            <a:r>
              <a:rPr lang="zh-CN" altLang="en-US" smtClean="0"/>
              <a:t>从被摄主体与摄影机的位置关系来划分，可分为：正面角度、侧面角度、斜侧角度、背面角度。</a:t>
            </a:r>
          </a:p>
          <a:p>
            <a:pPr eaLnBrk="1" hangingPunct="1">
              <a:buFontTx/>
              <a:buNone/>
            </a:pPr>
            <a:endParaRPr lang="zh-CN" altLang="en-US" smtClean="0"/>
          </a:p>
          <a:p>
            <a:pPr eaLnBrk="1" hangingPunct="1"/>
            <a:endParaRPr lang="zh-CN" altLang="en-US" smtClean="0"/>
          </a:p>
          <a:p>
            <a:pPr eaLnBrk="1" hangingPunct="1"/>
            <a:endParaRPr lang="en-US" altLang="zh-CN" smtClean="0"/>
          </a:p>
        </p:txBody>
      </p:sp>
    </p:spTree>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en-US" altLang="zh-CN" smtClean="0"/>
              <a:t> </a:t>
            </a:r>
          </a:p>
        </p:txBody>
      </p:sp>
      <p:sp>
        <p:nvSpPr>
          <p:cNvPr id="93187" name="Rectangle 3"/>
          <p:cNvSpPr>
            <a:spLocks noGrp="1" noChangeArrowheads="1"/>
          </p:cNvSpPr>
          <p:nvPr>
            <p:ph sz="quarter" idx="1"/>
          </p:nvPr>
        </p:nvSpPr>
        <p:spPr>
          <a:xfrm>
            <a:off x="457200" y="765175"/>
            <a:ext cx="8229600" cy="5360988"/>
          </a:xfrm>
        </p:spPr>
        <p:txBody>
          <a:bodyPr/>
          <a:lstStyle/>
          <a:p>
            <a:pPr eaLnBrk="1" hangingPunct="1"/>
            <a:r>
              <a:rPr lang="en-US" altLang="zh-CN" smtClean="0"/>
              <a:t>【</a:t>
            </a:r>
            <a:r>
              <a:rPr lang="zh-CN" altLang="en-US" smtClean="0"/>
              <a:t>平角度</a:t>
            </a:r>
            <a:r>
              <a:rPr lang="en-US" altLang="zh-CN" smtClean="0"/>
              <a:t>】</a:t>
            </a:r>
          </a:p>
          <a:p>
            <a:pPr eaLnBrk="1" hangingPunct="1"/>
            <a:r>
              <a:rPr lang="zh-CN" altLang="en-US" smtClean="0"/>
              <a:t>定义：摄影机处于与人眼相等的高度拍摄所获得的角度。</a:t>
            </a:r>
          </a:p>
          <a:p>
            <a:pPr eaLnBrk="1" hangingPunct="1"/>
            <a:r>
              <a:rPr lang="zh-CN" altLang="en-US" smtClean="0"/>
              <a:t>造型特点：平实、细腻、唯美，镜头语汇比较写实或者比较浪漫，以塑造人物为主。</a:t>
            </a:r>
          </a:p>
          <a:p>
            <a:pPr eaLnBrk="1" hangingPunct="1"/>
            <a:r>
              <a:rPr lang="zh-CN" altLang="en-US" smtClean="0"/>
              <a:t>代表作：</a:t>
            </a:r>
            <a:r>
              <a:rPr lang="en-US" altLang="zh-CN" smtClean="0"/>
              <a:t>《</a:t>
            </a:r>
            <a:r>
              <a:rPr lang="zh-CN" altLang="en-US" smtClean="0"/>
              <a:t>东京物语</a:t>
            </a:r>
            <a:r>
              <a:rPr lang="en-US" altLang="zh-CN" smtClean="0"/>
              <a:t>》</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zh-CN" altLang="en-US" smtClean="0"/>
              <a:t>第一节 景别</a:t>
            </a:r>
          </a:p>
        </p:txBody>
      </p:sp>
      <p:sp>
        <p:nvSpPr>
          <p:cNvPr id="11267" name="Rectangle 3"/>
          <p:cNvSpPr>
            <a:spLocks noGrp="1" noChangeArrowheads="1"/>
          </p:cNvSpPr>
          <p:nvPr>
            <p:ph sz="quarter" idx="1"/>
          </p:nvPr>
        </p:nvSpPr>
        <p:spPr/>
        <p:txBody>
          <a:bodyPr/>
          <a:lstStyle/>
          <a:p>
            <a:pPr eaLnBrk="1" hangingPunct="1"/>
            <a:r>
              <a:rPr lang="zh-CN" altLang="en-US" smtClean="0"/>
              <a:t>概念</a:t>
            </a:r>
          </a:p>
          <a:p>
            <a:pPr eaLnBrk="1" hangingPunct="1"/>
            <a:r>
              <a:rPr lang="zh-CN" altLang="en-US" smtClean="0"/>
              <a:t>发展过程</a:t>
            </a:r>
          </a:p>
          <a:p>
            <a:pPr eaLnBrk="1" hangingPunct="1"/>
            <a:r>
              <a:rPr lang="zh-CN" altLang="en-US" smtClean="0"/>
              <a:t>类型划分与功能</a:t>
            </a:r>
          </a:p>
          <a:p>
            <a:pPr eaLnBrk="1" hangingPunct="1"/>
            <a:r>
              <a:rPr lang="zh-CN" altLang="en-US" smtClean="0"/>
              <a:t>景别的意义</a:t>
            </a:r>
          </a:p>
          <a:p>
            <a:pPr eaLnBrk="1" hangingPunct="1"/>
            <a:r>
              <a:rPr lang="zh-CN" altLang="en-US" smtClean="0"/>
              <a:t>景别的剪辑规则</a:t>
            </a:r>
          </a:p>
          <a:p>
            <a:pPr eaLnBrk="1" hangingPunct="1"/>
            <a:endParaRPr lang="en-US" altLang="zh-CN" smtClean="0"/>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en-US" altLang="zh-CN" smtClean="0"/>
              <a:t> </a:t>
            </a:r>
          </a:p>
        </p:txBody>
      </p:sp>
      <p:sp>
        <p:nvSpPr>
          <p:cNvPr id="94211" name="Rectangle 3"/>
          <p:cNvSpPr>
            <a:spLocks noGrp="1" noChangeArrowheads="1"/>
          </p:cNvSpPr>
          <p:nvPr>
            <p:ph sz="quarter" idx="1"/>
          </p:nvPr>
        </p:nvSpPr>
        <p:spPr>
          <a:xfrm>
            <a:off x="457200" y="620713"/>
            <a:ext cx="8229600" cy="5505450"/>
          </a:xfrm>
        </p:spPr>
        <p:txBody>
          <a:bodyPr/>
          <a:lstStyle/>
          <a:p>
            <a:pPr eaLnBrk="1" hangingPunct="1"/>
            <a:r>
              <a:rPr lang="en-US" altLang="zh-CN" smtClean="0"/>
              <a:t>【</a:t>
            </a:r>
            <a:r>
              <a:rPr lang="zh-CN" altLang="en-US" smtClean="0"/>
              <a:t>仰角度</a:t>
            </a:r>
            <a:r>
              <a:rPr lang="en-US" altLang="zh-CN" smtClean="0"/>
              <a:t>】</a:t>
            </a:r>
          </a:p>
          <a:p>
            <a:pPr eaLnBrk="1" hangingPunct="1"/>
            <a:r>
              <a:rPr lang="zh-CN" altLang="en-US" smtClean="0"/>
              <a:t>定义：摄影机处于人眼视线以下，低于被摄对象的位置。</a:t>
            </a:r>
          </a:p>
          <a:p>
            <a:pPr eaLnBrk="1" hangingPunct="1"/>
            <a:r>
              <a:rPr lang="zh-CN" altLang="en-US" smtClean="0"/>
              <a:t>造型特点：带有创作者强烈的个人特点，镜头语言比较浓郁、夸张，往往具有象征作用或者表现荒诞效果。</a:t>
            </a:r>
          </a:p>
          <a:p>
            <a:pPr eaLnBrk="1" hangingPunct="1"/>
            <a:r>
              <a:rPr lang="zh-CN" altLang="en-US" smtClean="0"/>
              <a:t>代表作：</a:t>
            </a:r>
            <a:r>
              <a:rPr lang="en-US" altLang="zh-CN" smtClean="0"/>
              <a:t>《</a:t>
            </a:r>
            <a:r>
              <a:rPr lang="zh-CN" altLang="en-US" smtClean="0"/>
              <a:t>菊豆</a:t>
            </a:r>
            <a:r>
              <a:rPr lang="en-US" altLang="zh-CN" smtClean="0"/>
              <a:t>》</a:t>
            </a:r>
          </a:p>
          <a:p>
            <a:pPr eaLnBrk="1" hangingPunct="1"/>
            <a:endParaRPr lang="en-US" altLang="zh-CN" smtClean="0"/>
          </a:p>
        </p:txBody>
      </p:sp>
    </p:spTree>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r>
              <a:rPr lang="en-US" altLang="zh-CN" smtClean="0"/>
              <a:t> </a:t>
            </a:r>
          </a:p>
        </p:txBody>
      </p:sp>
      <p:sp>
        <p:nvSpPr>
          <p:cNvPr id="95235" name="Rectangle 3"/>
          <p:cNvSpPr>
            <a:spLocks noGrp="1" noChangeArrowheads="1"/>
          </p:cNvSpPr>
          <p:nvPr>
            <p:ph sz="quarter" idx="1"/>
          </p:nvPr>
        </p:nvSpPr>
        <p:spPr>
          <a:xfrm>
            <a:off x="457200" y="620713"/>
            <a:ext cx="8229600" cy="5505450"/>
          </a:xfrm>
        </p:spPr>
        <p:txBody>
          <a:bodyPr/>
          <a:lstStyle/>
          <a:p>
            <a:pPr eaLnBrk="1" hangingPunct="1"/>
            <a:r>
              <a:rPr lang="en-US" altLang="zh-CN" smtClean="0"/>
              <a:t>【</a:t>
            </a:r>
            <a:r>
              <a:rPr lang="zh-CN" altLang="en-US" smtClean="0"/>
              <a:t>俯角度</a:t>
            </a:r>
            <a:r>
              <a:rPr lang="en-US" altLang="zh-CN" smtClean="0"/>
              <a:t>】</a:t>
            </a:r>
          </a:p>
          <a:p>
            <a:pPr eaLnBrk="1" hangingPunct="1"/>
            <a:r>
              <a:rPr lang="zh-CN" altLang="en-US" smtClean="0"/>
              <a:t>定义：摄影机处于人眼视线以上，高于被摄对象的位置。</a:t>
            </a:r>
          </a:p>
          <a:p>
            <a:pPr eaLnBrk="1" hangingPunct="1"/>
            <a:r>
              <a:rPr lang="zh-CN" altLang="en-US" smtClean="0"/>
              <a:t>造型特点：带有创作者强烈的个人特点，镜头语言比较浓郁、夸张，往往具有象征作用或者表现荒诞效果。</a:t>
            </a:r>
          </a:p>
          <a:p>
            <a:pPr eaLnBrk="1" hangingPunct="1"/>
            <a:r>
              <a:rPr lang="zh-CN" altLang="en-US" smtClean="0"/>
              <a:t>代表作：</a:t>
            </a:r>
            <a:r>
              <a:rPr lang="en-US" altLang="zh-CN" smtClean="0"/>
              <a:t>《</a:t>
            </a:r>
            <a:r>
              <a:rPr lang="zh-CN" altLang="en-US" smtClean="0"/>
              <a:t>大红灯笼高高挂</a:t>
            </a:r>
            <a:r>
              <a:rPr lang="en-US" altLang="zh-CN" smtClean="0"/>
              <a:t>》</a:t>
            </a:r>
          </a:p>
        </p:txBody>
      </p:sp>
    </p:spTree>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zh-CN" altLang="en-US" smtClean="0"/>
              <a:t>三、角度的功能</a:t>
            </a:r>
          </a:p>
        </p:txBody>
      </p:sp>
      <p:sp>
        <p:nvSpPr>
          <p:cNvPr id="96259" name="Rectangle 3"/>
          <p:cNvSpPr>
            <a:spLocks noGrp="1" noChangeArrowheads="1"/>
          </p:cNvSpPr>
          <p:nvPr>
            <p:ph sz="quarter" idx="1"/>
          </p:nvPr>
        </p:nvSpPr>
        <p:spPr/>
        <p:txBody>
          <a:bodyPr/>
          <a:lstStyle/>
          <a:p>
            <a:pPr eaLnBrk="1" hangingPunct="1"/>
            <a:r>
              <a:rPr lang="zh-CN" altLang="en-US" smtClean="0"/>
              <a:t>强化原有场景空间的透视关系</a:t>
            </a:r>
          </a:p>
          <a:p>
            <a:pPr eaLnBrk="1" hangingPunct="1"/>
            <a:r>
              <a:rPr lang="zh-CN" altLang="en-US" smtClean="0"/>
              <a:t>体现人物位置关系及叙事关系</a:t>
            </a:r>
          </a:p>
          <a:p>
            <a:pPr eaLnBrk="1" hangingPunct="1"/>
            <a:r>
              <a:rPr lang="zh-CN" altLang="en-US" smtClean="0"/>
              <a:t>表达人物形象</a:t>
            </a:r>
          </a:p>
          <a:p>
            <a:pPr eaLnBrk="1" hangingPunct="1"/>
            <a:r>
              <a:rPr lang="zh-CN" altLang="en-US" smtClean="0"/>
              <a:t>主观与视觉形式处理</a:t>
            </a:r>
          </a:p>
          <a:p>
            <a:pPr eaLnBrk="1" hangingPunct="1"/>
            <a:r>
              <a:rPr lang="zh-CN" altLang="en-US" smtClean="0"/>
              <a:t>决定影片视觉形式风格</a:t>
            </a:r>
          </a:p>
        </p:txBody>
      </p:sp>
    </p:spTree>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r>
              <a:rPr lang="zh-CN" altLang="en-US" smtClean="0"/>
              <a:t>四、决定角度的因素</a:t>
            </a:r>
          </a:p>
        </p:txBody>
      </p:sp>
      <p:sp>
        <p:nvSpPr>
          <p:cNvPr id="97283" name="Rectangle 3"/>
          <p:cNvSpPr>
            <a:spLocks noGrp="1" noChangeArrowheads="1"/>
          </p:cNvSpPr>
          <p:nvPr>
            <p:ph sz="quarter" idx="1"/>
          </p:nvPr>
        </p:nvSpPr>
        <p:spPr/>
        <p:txBody>
          <a:bodyPr/>
          <a:lstStyle/>
          <a:p>
            <a:pPr eaLnBrk="1" hangingPunct="1"/>
            <a:r>
              <a:rPr lang="zh-CN" altLang="en-US" smtClean="0"/>
              <a:t>风格</a:t>
            </a:r>
          </a:p>
          <a:p>
            <a:pPr eaLnBrk="1" hangingPunct="1"/>
            <a:r>
              <a:rPr lang="zh-CN" altLang="en-US" smtClean="0"/>
              <a:t>场景</a:t>
            </a:r>
          </a:p>
          <a:p>
            <a:pPr eaLnBrk="1" hangingPunct="1"/>
            <a:r>
              <a:rPr lang="zh-CN" altLang="en-US" smtClean="0"/>
              <a:t>人物</a:t>
            </a:r>
          </a:p>
        </p:txBody>
      </p:sp>
    </p:spTree>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r>
              <a:rPr lang="zh-CN" altLang="en-US" smtClean="0"/>
              <a:t>第七节  视点</a:t>
            </a:r>
          </a:p>
        </p:txBody>
      </p:sp>
      <p:sp>
        <p:nvSpPr>
          <p:cNvPr id="98307" name="Rectangle 3"/>
          <p:cNvSpPr>
            <a:spLocks noGrp="1" noChangeArrowheads="1"/>
          </p:cNvSpPr>
          <p:nvPr>
            <p:ph sz="quarter" idx="1"/>
          </p:nvPr>
        </p:nvSpPr>
        <p:spPr/>
        <p:txBody>
          <a:bodyPr/>
          <a:lstStyle/>
          <a:p>
            <a:pPr eaLnBrk="1" hangingPunct="1"/>
            <a:r>
              <a:rPr lang="zh-CN" altLang="en-US" smtClean="0"/>
              <a:t>镜头视点的分类</a:t>
            </a:r>
          </a:p>
          <a:p>
            <a:pPr eaLnBrk="1" hangingPunct="1"/>
            <a:r>
              <a:rPr lang="zh-CN" altLang="en-US" smtClean="0"/>
              <a:t>视点的具体应用</a:t>
            </a:r>
          </a:p>
        </p:txBody>
      </p:sp>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r>
              <a:rPr lang="zh-CN" altLang="en-US" smtClean="0"/>
              <a:t>一、镜头视点的分类</a:t>
            </a:r>
          </a:p>
        </p:txBody>
      </p:sp>
      <p:sp>
        <p:nvSpPr>
          <p:cNvPr id="99331" name="Rectangle 3"/>
          <p:cNvSpPr>
            <a:spLocks noGrp="1" noChangeArrowheads="1"/>
          </p:cNvSpPr>
          <p:nvPr>
            <p:ph sz="quarter" idx="1"/>
          </p:nvPr>
        </p:nvSpPr>
        <p:spPr/>
        <p:txBody>
          <a:bodyPr>
            <a:normAutofit/>
          </a:bodyPr>
          <a:lstStyle/>
          <a:p>
            <a:pPr eaLnBrk="1" hangingPunct="1">
              <a:lnSpc>
                <a:spcPct val="90000"/>
              </a:lnSpc>
            </a:pPr>
            <a:r>
              <a:rPr lang="zh-CN" altLang="en-US" smtClean="0"/>
              <a:t>简单来说，视点是摄影机的位置。</a:t>
            </a:r>
          </a:p>
          <a:p>
            <a:pPr eaLnBrk="1" hangingPunct="1">
              <a:lnSpc>
                <a:spcPct val="90000"/>
              </a:lnSpc>
            </a:pPr>
            <a:r>
              <a:rPr lang="zh-CN" altLang="en-US" smtClean="0"/>
              <a:t>从理论层面来讲，视点是一种叙事方式，它决定叙述什么，怎样叙述，从接受层面讲即它决定接受主主体看到什么，怎样观看。</a:t>
            </a:r>
          </a:p>
          <a:p>
            <a:pPr eaLnBrk="1" hangingPunct="1">
              <a:lnSpc>
                <a:spcPct val="90000"/>
              </a:lnSpc>
            </a:pPr>
            <a:r>
              <a:rPr lang="zh-CN" altLang="en-US" smtClean="0"/>
              <a:t>每一次视点的变化，是叙事方法的变化。视点可以把接受主题置换成叙事过程中的任何一个人物。</a:t>
            </a:r>
          </a:p>
          <a:p>
            <a:pPr eaLnBrk="1" hangingPunct="1">
              <a:lnSpc>
                <a:spcPct val="90000"/>
              </a:lnSpc>
              <a:buFontTx/>
              <a:buNone/>
            </a:pPr>
            <a:endParaRPr lang="zh-CN" altLang="en-US" smtClean="0"/>
          </a:p>
          <a:p>
            <a:pPr eaLnBrk="1" hangingPunct="1">
              <a:lnSpc>
                <a:spcPct val="90000"/>
              </a:lnSpc>
            </a:pPr>
            <a:r>
              <a:rPr lang="zh-CN" altLang="en-US" smtClean="0"/>
              <a:t>不同于文学写作中的视角，影视作品中的视点在一个场景中是多样的，而且在彼此之间不断转换。</a:t>
            </a:r>
          </a:p>
          <a:p>
            <a:pPr eaLnBrk="1" hangingPunct="1">
              <a:lnSpc>
                <a:spcPct val="90000"/>
              </a:lnSpc>
            </a:pPr>
            <a:endParaRPr lang="zh-CN" altLang="en-US" smtClean="0"/>
          </a:p>
          <a:p>
            <a:pPr eaLnBrk="1" hangingPunct="1">
              <a:lnSpc>
                <a:spcPct val="90000"/>
              </a:lnSpc>
              <a:buFontTx/>
              <a:buNone/>
            </a:pPr>
            <a:r>
              <a:rPr lang="zh-CN" altLang="en-US" smtClean="0"/>
              <a:t>    </a:t>
            </a:r>
          </a:p>
        </p:txBody>
      </p:sp>
    </p:spTree>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r>
              <a:rPr lang="en-US" altLang="zh-CN" smtClean="0"/>
              <a:t>  </a:t>
            </a:r>
          </a:p>
        </p:txBody>
      </p:sp>
      <p:sp>
        <p:nvSpPr>
          <p:cNvPr id="100355" name="Rectangle 3"/>
          <p:cNvSpPr>
            <a:spLocks noGrp="1" noChangeArrowheads="1"/>
          </p:cNvSpPr>
          <p:nvPr>
            <p:ph sz="quarter" idx="1"/>
          </p:nvPr>
        </p:nvSpPr>
        <p:spPr>
          <a:xfrm>
            <a:off x="457200" y="692150"/>
            <a:ext cx="8229600" cy="5434013"/>
          </a:xfrm>
        </p:spPr>
        <p:txBody>
          <a:bodyPr/>
          <a:lstStyle/>
          <a:p>
            <a:pPr eaLnBrk="1" hangingPunct="1"/>
            <a:r>
              <a:rPr lang="zh-CN" altLang="en-US" smtClean="0"/>
              <a:t>按照视点发出的依据，将剧情片中的视点分为：</a:t>
            </a:r>
          </a:p>
          <a:p>
            <a:pPr eaLnBrk="1" hangingPunct="1">
              <a:buFontTx/>
              <a:buNone/>
            </a:pPr>
            <a:r>
              <a:rPr lang="zh-CN" altLang="en-US" smtClean="0"/>
              <a:t>    客观视点：摄影机作为旁观者。</a:t>
            </a:r>
          </a:p>
          <a:p>
            <a:pPr eaLnBrk="1" hangingPunct="1">
              <a:buFontTx/>
              <a:buNone/>
            </a:pPr>
            <a:r>
              <a:rPr lang="zh-CN" altLang="en-US" smtClean="0"/>
              <a:t>    主观视点：摄影机作为动作的参与者。</a:t>
            </a:r>
          </a:p>
          <a:p>
            <a:pPr eaLnBrk="1" hangingPunct="1">
              <a:buFontTx/>
              <a:buNone/>
            </a:pPr>
            <a:r>
              <a:rPr lang="zh-CN" altLang="en-US" smtClean="0"/>
              <a:t>    导演视点：导演有意图参与剧情的视点。</a:t>
            </a:r>
            <a:r>
              <a:rPr lang="zh-CN" altLang="en-US" smtClean="0">
                <a:solidFill>
                  <a:srgbClr val="FFCC99"/>
                </a:solidFill>
              </a:rPr>
              <a:t>（焦距）</a:t>
            </a:r>
          </a:p>
          <a:p>
            <a:pPr eaLnBrk="1" hangingPunct="1">
              <a:buFontTx/>
              <a:buNone/>
            </a:pPr>
            <a:r>
              <a:rPr lang="zh-CN" altLang="en-US" smtClean="0"/>
              <a:t>    间接主观视点：观众去看的视点。</a:t>
            </a:r>
            <a:r>
              <a:rPr lang="zh-CN" altLang="en-US" smtClean="0">
                <a:solidFill>
                  <a:srgbClr val="FFCC99"/>
                </a:solidFill>
              </a:rPr>
              <a:t>（特写）</a:t>
            </a:r>
            <a:endParaRPr lang="zh-CN" altLang="en-US" smtClean="0"/>
          </a:p>
          <a:p>
            <a:pPr eaLnBrk="1" hangingPunct="1">
              <a:buFontTx/>
              <a:buNone/>
            </a:pPr>
            <a:endParaRPr lang="en-US" altLang="zh-CN" smtClean="0"/>
          </a:p>
        </p:txBody>
      </p:sp>
    </p:spTree>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r>
              <a:rPr lang="zh-CN" altLang="en-US" smtClean="0"/>
              <a:t>二、视点的具体应用</a:t>
            </a:r>
          </a:p>
        </p:txBody>
      </p:sp>
      <p:sp>
        <p:nvSpPr>
          <p:cNvPr id="101379" name="Rectangle 3"/>
          <p:cNvSpPr>
            <a:spLocks noGrp="1" noChangeArrowheads="1"/>
          </p:cNvSpPr>
          <p:nvPr>
            <p:ph sz="quarter" idx="1"/>
          </p:nvPr>
        </p:nvSpPr>
        <p:spPr/>
        <p:txBody>
          <a:bodyPr/>
          <a:lstStyle/>
          <a:p>
            <a:pPr eaLnBrk="1" hangingPunct="1"/>
            <a:r>
              <a:rPr lang="en-US" altLang="zh-CN" smtClean="0"/>
              <a:t>“</a:t>
            </a:r>
            <a:r>
              <a:rPr lang="zh-CN" altLang="en-US" smtClean="0"/>
              <a:t>视点缝合”（将观众欲望与角色欲望重合）是好莱坞电影语法体系实现以电影叙事实现意识形态再生产的核心技巧。</a:t>
            </a:r>
          </a:p>
          <a:p>
            <a:pPr eaLnBrk="1" hangingPunct="1"/>
            <a:endParaRPr lang="zh-CN" altLang="en-US" smtClean="0"/>
          </a:p>
          <a:p>
            <a:pPr eaLnBrk="1" hangingPunct="1"/>
            <a:endParaRPr lang="en-US" altLang="zh-CN" smtClean="0"/>
          </a:p>
        </p:txBody>
      </p:sp>
    </p:spTree>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4"/>
          <p:cNvSpPr>
            <a:spLocks noGrp="1" noChangeArrowheads="1"/>
          </p:cNvSpPr>
          <p:nvPr>
            <p:ph type="ctrTitle"/>
          </p:nvPr>
        </p:nvSpPr>
        <p:spPr/>
        <p:txBody>
          <a:bodyPr/>
          <a:lstStyle/>
          <a:p>
            <a:pPr eaLnBrk="1" hangingPunct="1"/>
            <a:r>
              <a:rPr lang="zh-CN" altLang="en-US" sz="4000" smtClean="0">
                <a:latin typeface="楷体_GB2312" pitchFamily="49" charset="-122"/>
              </a:rPr>
              <a:t>第二章  </a:t>
            </a:r>
            <a:br>
              <a:rPr lang="zh-CN" altLang="en-US" sz="4000" smtClean="0">
                <a:latin typeface="楷体_GB2312" pitchFamily="49" charset="-122"/>
              </a:rPr>
            </a:br>
            <a:r>
              <a:rPr lang="zh-CN" altLang="en-US" sz="4000" smtClean="0">
                <a:latin typeface="楷体_GB2312" pitchFamily="49" charset="-122"/>
              </a:rPr>
              <a:t>镜头形式</a:t>
            </a:r>
          </a:p>
        </p:txBody>
      </p:sp>
      <p:sp>
        <p:nvSpPr>
          <p:cNvPr id="102403" name="Rectangle 5"/>
          <p:cNvSpPr>
            <a:spLocks noGrp="1" noChangeArrowheads="1"/>
          </p:cNvSpPr>
          <p:nvPr>
            <p:ph type="subTitle" idx="1"/>
          </p:nvPr>
        </p:nvSpPr>
        <p:spPr/>
        <p:txBody>
          <a:bodyPr/>
          <a:lstStyle/>
          <a:p>
            <a:pPr eaLnBrk="1" hangingPunct="1"/>
            <a:r>
              <a:rPr lang="en-US" altLang="zh-CN" smtClean="0"/>
              <a:t> </a:t>
            </a:r>
          </a:p>
        </p:txBody>
      </p:sp>
    </p:spTree>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r>
              <a:rPr lang="zh-CN" altLang="en-US" smtClean="0"/>
              <a:t>第一节  固定镜头</a:t>
            </a:r>
          </a:p>
        </p:txBody>
      </p:sp>
      <p:sp>
        <p:nvSpPr>
          <p:cNvPr id="103427" name="Rectangle 3"/>
          <p:cNvSpPr>
            <a:spLocks noGrp="1" noChangeArrowheads="1"/>
          </p:cNvSpPr>
          <p:nvPr>
            <p:ph sz="quarter" idx="1"/>
          </p:nvPr>
        </p:nvSpPr>
        <p:spPr>
          <a:xfrm>
            <a:off x="457200" y="1600200"/>
            <a:ext cx="5627688" cy="4525963"/>
          </a:xfrm>
        </p:spPr>
        <p:txBody>
          <a:bodyPr/>
          <a:lstStyle/>
          <a:p>
            <a:pPr eaLnBrk="1" hangingPunct="1"/>
            <a:r>
              <a:rPr lang="zh-CN" altLang="en-US" smtClean="0"/>
              <a:t>概念</a:t>
            </a:r>
          </a:p>
          <a:p>
            <a:pPr eaLnBrk="1" hangingPunct="1"/>
            <a:r>
              <a:rPr lang="zh-CN" altLang="en-US" smtClean="0"/>
              <a:t>分类</a:t>
            </a:r>
          </a:p>
          <a:p>
            <a:pPr eaLnBrk="1" hangingPunct="1"/>
            <a:endParaRPr lang="en-US" altLang="zh-CN" smtClean="0"/>
          </a:p>
        </p:txBody>
      </p:sp>
    </p:spTree>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凸显">
  <a:themeElements>
    <a:clrScheme name="凸显">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凸显">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凸显">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6</TotalTime>
  <Words>9628</Words>
  <PresentationFormat>全屏显示(4:3)</PresentationFormat>
  <Paragraphs>866</Paragraphs>
  <Slides>171</Slides>
  <Notes>1</Notes>
  <HiddenSlides>0</HiddenSlides>
  <MMClips>0</MMClips>
  <ScaleCrop>false</ScaleCrop>
  <HeadingPairs>
    <vt:vector size="4" baseType="variant">
      <vt:variant>
        <vt:lpstr>主题</vt:lpstr>
      </vt:variant>
      <vt:variant>
        <vt:i4>1</vt:i4>
      </vt:variant>
      <vt:variant>
        <vt:lpstr>幻灯片标题</vt:lpstr>
      </vt:variant>
      <vt:variant>
        <vt:i4>171</vt:i4>
      </vt:variant>
    </vt:vector>
  </HeadingPairs>
  <TitlesOfParts>
    <vt:vector size="172" baseType="lpstr">
      <vt:lpstr>凸显</vt:lpstr>
      <vt:lpstr>《视听语言》</vt:lpstr>
      <vt:lpstr>绪论</vt:lpstr>
      <vt:lpstr>一、课程定位</vt:lpstr>
      <vt:lpstr>二、课程目标</vt:lpstr>
      <vt:lpstr>三、参考教材</vt:lpstr>
      <vt:lpstr>四、课程内容</vt:lpstr>
      <vt:lpstr>五、学习方法</vt:lpstr>
      <vt:lpstr>第一章 画面造型语言 </vt:lpstr>
      <vt:lpstr>第一节 景别</vt:lpstr>
      <vt:lpstr>一、概念</vt:lpstr>
      <vt:lpstr>二、发展过程</vt:lpstr>
      <vt:lpstr>  </vt:lpstr>
      <vt:lpstr>三、景别的划分与功能</vt:lpstr>
      <vt:lpstr> </vt:lpstr>
      <vt:lpstr>  </vt:lpstr>
      <vt:lpstr> </vt:lpstr>
      <vt:lpstr> </vt:lpstr>
      <vt:lpstr> </vt:lpstr>
      <vt:lpstr> </vt:lpstr>
      <vt:lpstr> </vt:lpstr>
      <vt:lpstr> </vt:lpstr>
      <vt:lpstr>四、景别的意义</vt:lpstr>
      <vt:lpstr>五、景别的剪辑规则</vt:lpstr>
      <vt:lpstr>第二节 景深与焦距</vt:lpstr>
      <vt:lpstr>一、概念</vt:lpstr>
      <vt:lpstr>二、摄影镜头的类型</vt:lpstr>
      <vt:lpstr> </vt:lpstr>
      <vt:lpstr> </vt:lpstr>
      <vt:lpstr> </vt:lpstr>
      <vt:lpstr>第三节  构图 </vt:lpstr>
      <vt:lpstr>一、概念</vt:lpstr>
      <vt:lpstr>二、意义</vt:lpstr>
      <vt:lpstr>三、目的</vt:lpstr>
      <vt:lpstr>幻灯片 34</vt:lpstr>
      <vt:lpstr>  </vt:lpstr>
      <vt:lpstr>  </vt:lpstr>
      <vt:lpstr> 四、影视画面构图的特点 </vt:lpstr>
      <vt:lpstr> </vt:lpstr>
      <vt:lpstr> </vt:lpstr>
      <vt:lpstr>五、风格演变</vt:lpstr>
      <vt:lpstr> 六、画面构图的基本形式 </vt:lpstr>
      <vt:lpstr> </vt:lpstr>
      <vt:lpstr> 七、构图规则 </vt:lpstr>
      <vt:lpstr>第四节   色彩色调</vt:lpstr>
      <vt:lpstr>一、色彩的物理原理和基本常识</vt:lpstr>
      <vt:lpstr> </vt:lpstr>
      <vt:lpstr> </vt:lpstr>
      <vt:lpstr> </vt:lpstr>
      <vt:lpstr>色彩有不同的亮度等级</vt:lpstr>
      <vt:lpstr>  明度高、纯度低的色彩给人以柔软、亲切的感觉</vt:lpstr>
      <vt:lpstr>    明度低、纯度低的色彩则给人坚硬、冷漠的感觉</vt:lpstr>
      <vt:lpstr>   明度高的颜色有前进感，明度低的颜色有后退感    暖色有前进感，冷色有后退感</vt:lpstr>
      <vt:lpstr>二、色彩的情绪性</vt:lpstr>
      <vt:lpstr> </vt:lpstr>
      <vt:lpstr> </vt:lpstr>
      <vt:lpstr> </vt:lpstr>
      <vt:lpstr> </vt:lpstr>
      <vt:lpstr> </vt:lpstr>
      <vt:lpstr> </vt:lpstr>
      <vt:lpstr> </vt:lpstr>
      <vt:lpstr> </vt:lpstr>
      <vt:lpstr> </vt:lpstr>
      <vt:lpstr> </vt:lpstr>
      <vt:lpstr> </vt:lpstr>
      <vt:lpstr> </vt:lpstr>
      <vt:lpstr>三、色彩的特殊原理</vt:lpstr>
      <vt:lpstr> </vt:lpstr>
      <vt:lpstr> </vt:lpstr>
      <vt:lpstr> </vt:lpstr>
      <vt:lpstr>四、色调</vt:lpstr>
      <vt:lpstr>五、色调/色彩手段</vt:lpstr>
      <vt:lpstr>六、色彩的主要表现功能</vt:lpstr>
      <vt:lpstr>第五节  光线</vt:lpstr>
      <vt:lpstr>一、光的类型与画面造型特点</vt:lpstr>
      <vt:lpstr> </vt:lpstr>
      <vt:lpstr> </vt:lpstr>
      <vt:lpstr> </vt:lpstr>
      <vt:lpstr> </vt:lpstr>
      <vt:lpstr>二、照明的实际操作</vt:lpstr>
      <vt:lpstr> </vt:lpstr>
      <vt:lpstr>      蝴蝶光</vt:lpstr>
      <vt:lpstr> 伦勃朗式布光（三角光）</vt:lpstr>
      <vt:lpstr>三、光线在影视作品中的作用</vt:lpstr>
      <vt:lpstr>四、影视创作中的照明处理</vt:lpstr>
      <vt:lpstr> </vt:lpstr>
      <vt:lpstr>第六节  角度 </vt:lpstr>
      <vt:lpstr>一、角度的含义</vt:lpstr>
      <vt:lpstr>二、角度的划分及造型特点</vt:lpstr>
      <vt:lpstr> </vt:lpstr>
      <vt:lpstr> </vt:lpstr>
      <vt:lpstr> </vt:lpstr>
      <vt:lpstr>三、角度的功能</vt:lpstr>
      <vt:lpstr>四、决定角度的因素</vt:lpstr>
      <vt:lpstr>第七节  视点</vt:lpstr>
      <vt:lpstr>一、镜头视点的分类</vt:lpstr>
      <vt:lpstr>  </vt:lpstr>
      <vt:lpstr>二、视点的具体应用</vt:lpstr>
      <vt:lpstr>第二章   镜头形式</vt:lpstr>
      <vt:lpstr>第一节  固定镜头</vt:lpstr>
      <vt:lpstr>一、概念</vt:lpstr>
      <vt:lpstr>二、分类</vt:lpstr>
      <vt:lpstr>第二节 运动镜头</vt:lpstr>
      <vt:lpstr>一、概念</vt:lpstr>
      <vt:lpstr>二、分类</vt:lpstr>
      <vt:lpstr>  </vt:lpstr>
      <vt:lpstr>  </vt:lpstr>
      <vt:lpstr>  </vt:lpstr>
      <vt:lpstr>  </vt:lpstr>
      <vt:lpstr>  </vt:lpstr>
      <vt:lpstr>三、运动镜头的意义</vt:lpstr>
      <vt:lpstr>思考题</vt:lpstr>
      <vt:lpstr>第三节 长镜头</vt:lpstr>
      <vt:lpstr>一、镜头含义</vt:lpstr>
      <vt:lpstr>  </vt:lpstr>
      <vt:lpstr>二、长镜头含义</vt:lpstr>
      <vt:lpstr>  </vt:lpstr>
      <vt:lpstr>  </vt:lpstr>
      <vt:lpstr> </vt:lpstr>
      <vt:lpstr>三、长镜头分类</vt:lpstr>
      <vt:lpstr>第四节 场面调度</vt:lpstr>
      <vt:lpstr>一、含义</vt:lpstr>
      <vt:lpstr>二、意义</vt:lpstr>
      <vt:lpstr>三、分类</vt:lpstr>
      <vt:lpstr> </vt:lpstr>
      <vt:lpstr> </vt:lpstr>
      <vt:lpstr> </vt:lpstr>
      <vt:lpstr> </vt:lpstr>
      <vt:lpstr>第三章 声音与声画关系</vt:lpstr>
      <vt:lpstr>内容提要</vt:lpstr>
      <vt:lpstr>第一节 影视声音概述</vt:lpstr>
      <vt:lpstr>一、 电影声音的发展史</vt:lpstr>
      <vt:lpstr> </vt:lpstr>
      <vt:lpstr>二、声音的一般知识</vt:lpstr>
      <vt:lpstr> </vt:lpstr>
      <vt:lpstr>三、影视声音的艺术属性</vt:lpstr>
      <vt:lpstr>  </vt:lpstr>
      <vt:lpstr>  </vt:lpstr>
      <vt:lpstr> </vt:lpstr>
      <vt:lpstr>  </vt:lpstr>
      <vt:lpstr>  </vt:lpstr>
      <vt:lpstr>四、影视声音的分类 </vt:lpstr>
      <vt:lpstr>第二节 影视声音的构成元素及其功能</vt:lpstr>
      <vt:lpstr>一、语言</vt:lpstr>
      <vt:lpstr> </vt:lpstr>
      <vt:lpstr> </vt:lpstr>
      <vt:lpstr> </vt:lpstr>
      <vt:lpstr>  </vt:lpstr>
      <vt:lpstr>  </vt:lpstr>
      <vt:lpstr> </vt:lpstr>
      <vt:lpstr> </vt:lpstr>
      <vt:lpstr>二、音乐</vt:lpstr>
      <vt:lpstr>  </vt:lpstr>
      <vt:lpstr> </vt:lpstr>
      <vt:lpstr> </vt:lpstr>
      <vt:lpstr> </vt:lpstr>
      <vt:lpstr> </vt:lpstr>
      <vt:lpstr> </vt:lpstr>
      <vt:lpstr>  </vt:lpstr>
      <vt:lpstr> </vt:lpstr>
      <vt:lpstr>三、音响</vt:lpstr>
      <vt:lpstr>  </vt:lpstr>
      <vt:lpstr> </vt:lpstr>
      <vt:lpstr>  </vt:lpstr>
      <vt:lpstr> </vt:lpstr>
      <vt:lpstr> </vt:lpstr>
      <vt:lpstr>  </vt:lpstr>
      <vt:lpstr>第三节  声画关系</vt:lpstr>
      <vt:lpstr>一、声画同步</vt:lpstr>
      <vt:lpstr>二、声画分离</vt:lpstr>
      <vt:lpstr>三、声画对位</vt:lpstr>
      <vt:lpstr>四、声画措置——声画的时空处理技巧</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《视听语言》</dc:title>
  <cp:lastModifiedBy>User</cp:lastModifiedBy>
  <cp:revision>2</cp:revision>
  <dcterms:modified xsi:type="dcterms:W3CDTF">2018-09-06T02:03:28Z</dcterms:modified>
</cp:coreProperties>
</file>